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Proxima Nova"/>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bold.fntdata"/><Relationship Id="rId72" Type="http://schemas.openxmlformats.org/officeDocument/2006/relationships/font" Target="fonts/ProximaNova-regular.fntdata"/><Relationship Id="rId31" Type="http://schemas.openxmlformats.org/officeDocument/2006/relationships/slide" Target="slides/slide26.xml"/><Relationship Id="rId75" Type="http://schemas.openxmlformats.org/officeDocument/2006/relationships/font" Target="fonts/ProximaNova-boldItalic.fntdata"/><Relationship Id="rId30" Type="http://schemas.openxmlformats.org/officeDocument/2006/relationships/slide" Target="slides/slide25.xml"/><Relationship Id="rId74" Type="http://schemas.openxmlformats.org/officeDocument/2006/relationships/font" Target="fonts/ProximaNova-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47720e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47720e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547720e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547720e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547720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547720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297199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297199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2d037e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2d037e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ef894cf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ef894cf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ef894cf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ef894cf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af9b7e1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af9b7e1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547720ed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547720e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547720e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547720e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b34cad208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b34cad208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c4034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ac4034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547720ed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547720ed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547720ed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547720ed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56a4d9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56a4d9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56a4d94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56a4d94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0fc3cc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0fc3cc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779491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779491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3f3d37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3f3d37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8d73b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8d73b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8d73b62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8d73b62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c4034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ac4034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6305e7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6305e7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ac40348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ac40348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ac4034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ac4034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ac40348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ac40348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8f9af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8f9af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9ac7ec8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9ac7ec8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c6e74a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c6e74a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c892e5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c892e54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da46c29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da46c29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c79e0e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c79e0e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ac40348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ac40348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cb1dd8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cb1dd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1f7f5b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1f7f5b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1d48ac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1d48ac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1d48ac2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1d48ac2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cab5388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cab5388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cc2ce57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cc2ce57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d14eea6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d14eea6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47359e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47359e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3fe7c7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3fe7c7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e2d5e40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e2d5e40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ac4034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ac4034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e2ef208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e2ef208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653c972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653c972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653c972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653c972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72fe4c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72fe4c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a2342a2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a2342a2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14b3cc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14b3cc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14b3cc3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14b3cc3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ccd22c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9ccd22c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9ccd22cb6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9ccd22cb6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1e2d53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1e2d53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056aed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056aed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1e2d535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1e2d535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e22f7d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9e22f7d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9e22f7d3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9e22f7d3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e60e93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9e60e93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9f05fa4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9f05fa4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f05fa45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f05fa45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289964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6289964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[What is In-context Learning, and how does it work: The Beginner’s Guide](https://www.lakera.ai/insights/what-is-in-context-learning)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653c972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653c97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653c96e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653c96e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547720e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547720e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1C4587"/>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C4587"/>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1C4587"/>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45.jpg"/><Relationship Id="rId6" Type="http://schemas.openxmlformats.org/officeDocument/2006/relationships/image" Target="../media/image17.jpg"/><Relationship Id="rId7"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1.gif"/><Relationship Id="rId4" Type="http://schemas.openxmlformats.org/officeDocument/2006/relationships/image" Target="../media/image26.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82.png"/><Relationship Id="rId5"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lifan-yuan/CRAFT" TargetMode="External"/><Relationship Id="rId4" Type="http://schemas.openxmlformats.org/officeDocument/2006/relationships/image" Target="../media/image64.png"/><Relationship Id="rId5"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3.gif"/><Relationship Id="rId4" Type="http://schemas.openxmlformats.org/officeDocument/2006/relationships/image" Target="../media/image57.png"/><Relationship Id="rId5"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Intelligent-Adaptive-Interventions-Lab/abscribe" TargetMode="External"/><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72.png"/><Relationship Id="rId7" Type="http://schemas.openxmlformats.org/officeDocument/2006/relationships/image" Target="../media/image74.png"/><Relationship Id="rId8"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8.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5.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4.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4.png"/><Relationship Id="rId4" Type="http://schemas.openxmlformats.org/officeDocument/2006/relationships/image" Target="../media/image8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7.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8.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2.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github.com/facebookresearch/audiocraft/blob/main/docs/MUSICGEN.md" TargetMode="Externa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8.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rmovva/LLM-publication-patterns-public" TargetMode="External"/><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9.png"/><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6.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3.png"/><Relationship Id="rId4" Type="http://schemas.openxmlformats.org/officeDocument/2006/relationships/image" Target="../media/image111.png"/><Relationship Id="rId5"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t>論文要約</a:t>
            </a:r>
            <a:endParaRPr sz="40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LLM関連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 2023  要約プログラム</a:t>
            </a:r>
            <a:endParaRPr sz="1569" u="sng"/>
          </a:p>
          <a:p>
            <a:pPr indent="0" lvl="0" marL="0" rtl="0" algn="l">
              <a:spcBef>
                <a:spcPts val="1200"/>
              </a:spcBef>
              <a:spcAft>
                <a:spcPts val="0"/>
              </a:spcAft>
              <a:buSzPts val="1018"/>
              <a:buNone/>
            </a:pPr>
            <a:r>
              <a:rPr lang="ja" sz="1200"/>
              <a:t>手法</a:t>
            </a:r>
            <a:br>
              <a:rPr lang="ja" sz="1200"/>
            </a:b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br>
              <a:rPr lang="ja" sz="822"/>
            </a:br>
            <a:endParaRPr sz="1022"/>
          </a:p>
          <a:p>
            <a:pPr indent="0" lvl="0" marL="0" rtl="0" algn="l">
              <a:spcBef>
                <a:spcPts val="1200"/>
              </a:spcBef>
              <a:spcAft>
                <a:spcPts val="0"/>
              </a:spcAft>
              <a:buNone/>
            </a:pPr>
            <a:r>
              <a:rPr lang="ja" sz="1222"/>
              <a:t>結果</a:t>
            </a:r>
            <a:endParaRPr sz="1222"/>
          </a:p>
          <a:p>
            <a:pPr indent="0" lvl="0" marL="0" rtl="0" algn="l">
              <a:spcBef>
                <a:spcPts val="1200"/>
              </a:spcBef>
              <a:spcAft>
                <a:spcPts val="0"/>
              </a:spcAft>
              <a:buNone/>
            </a:pPr>
            <a:r>
              <a:rPr lang="ja" sz="822"/>
              <a:t>GPT-4が最も高い性能を示し、few-shot promptsでは81%、</a:t>
            </a:r>
            <a:br>
              <a:rPr lang="ja" sz="822"/>
            </a:br>
            <a:r>
              <a:rPr lang="ja" sz="822"/>
              <a:t>zero-shot promptsでは77%の精度を達成</a:t>
            </a:r>
            <a:endParaRPr sz="822"/>
          </a:p>
          <a:p>
            <a:pPr indent="0" lvl="0" marL="0" rtl="0" algn="l">
              <a:spcBef>
                <a:spcPts val="1200"/>
              </a:spcBef>
              <a:spcAft>
                <a:spcPts val="0"/>
              </a:spcAft>
              <a:buNone/>
            </a:pPr>
            <a:r>
              <a:rPr lang="ja" sz="822"/>
              <a:t>ChatGLM-6BとGPT-3.5はfew-shotのプロンプトが僅かな影響 (&lt;3%) を与えた。</a:t>
            </a:r>
            <a:br>
              <a:rPr lang="ja" sz="822"/>
            </a:br>
            <a:r>
              <a:rPr lang="ja" sz="822"/>
              <a:t>Falcon-40BとChatGLM2-6Bは明らかな改善があり、6%以上の改善が見られた。</a:t>
            </a:r>
            <a:br>
              <a:rPr lang="ja" sz="822"/>
            </a:br>
            <a:r>
              <a:rPr lang="ja" sz="822"/>
              <a:t>Falcon-40BはLLaMA-65Bとほぼ同等の性能を達成した。</a:t>
            </a:r>
            <a:br>
              <a:rPr lang="ja" sz="822"/>
            </a:br>
            <a:r>
              <a:rPr lang="ja" sz="822"/>
              <a:t>一方、GLM-130Bではfew-shotのプロンプトが負の影響を与えた。</a:t>
            </a:r>
            <a:br>
              <a:rPr lang="ja" sz="822"/>
            </a:br>
            <a:r>
              <a:rPr lang="ja" sz="822"/>
              <a:t>おそらく、英語のプロンプトの理解に限界があるためであり、</a:t>
            </a:r>
            <a:br>
              <a:rPr lang="ja" sz="822"/>
            </a:br>
            <a:r>
              <a:rPr lang="ja" sz="822"/>
              <a:t>プロンプトの例がモデルを誤導している可能性がある。</a:t>
            </a:r>
            <a:endParaRPr sz="822"/>
          </a:p>
          <a:p>
            <a:pPr indent="0" lvl="0" marL="0" rtl="0" algn="l">
              <a:spcBef>
                <a:spcPts val="1200"/>
              </a:spcBef>
              <a:spcAft>
                <a:spcPts val="1200"/>
              </a:spcAft>
              <a:buSzPts val="1018"/>
              <a:buNone/>
            </a:pPr>
            <a:r>
              <a:t/>
            </a:r>
            <a:endParaRPr sz="822"/>
          </a:p>
        </p:txBody>
      </p:sp>
      <p:sp>
        <p:nvSpPr>
          <p:cNvPr id="120" name="Google Shape;120;p22"/>
          <p:cNvSpPr txBox="1"/>
          <p:nvPr/>
        </p:nvSpPr>
        <p:spPr>
          <a:xfrm>
            <a:off x="6228400" y="456600"/>
            <a:ext cx="2915700" cy="30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モデルの性能は、5つのサブジェクト（ネットワークアクセス、IP接続、IPサービス、セキュリティ、自動化およびプログラム可能性）ごとにカテゴリ分けされ、各モデルのfew-shotの正解率の分布が調査された。GPT-4を除いて、他のモデルは「セキュリティ」サブジェクトで最も高いfew-shotの正解率を示し、次いで「IPサービス」と「自動化およびプログラム可能性」で高い正解率が観察された。他の2つのサブジェクトでは正解率が比較的低かった。これは、評価データセット内の各サブジェクトの質問の難易度レベルが均衡していない可能性がある。また、GPT-4を除いて、言語モデルは「ネットワークアクセス」と「IP接続」のサブジェクトにおいて計算や推論を必要とする質問に苦労する可能性があ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1222">
                <a:solidFill>
                  <a:schemeClr val="accent3"/>
                </a:solidFill>
                <a:latin typeface="Proxima Nova"/>
                <a:ea typeface="Proxima Nova"/>
                <a:cs typeface="Proxima Nova"/>
                <a:sym typeface="Proxima Nova"/>
              </a:rPr>
              <a:t>結論</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評価の結果、既存のLLMがNetOpsにおいて有望な可能性を秘めていることが示され、NetOpsデータでオープンなLLM（例：LLaMA 2）を微調整することが将来の研究の有望な方向性であることが示唆されています。</a:t>
            </a:r>
            <a:endParaRPr sz="800">
              <a:solidFill>
                <a:schemeClr val="accent3"/>
              </a:solidFill>
              <a:latin typeface="Proxima Nova"/>
              <a:ea typeface="Proxima Nova"/>
              <a:cs typeface="Proxima Nova"/>
              <a:sym typeface="Proxima Nova"/>
            </a:endParaRPr>
          </a:p>
        </p:txBody>
      </p:sp>
      <p:pic>
        <p:nvPicPr>
          <p:cNvPr id="121" name="Google Shape;121;p22"/>
          <p:cNvPicPr preferRelativeResize="0"/>
          <p:nvPr/>
        </p:nvPicPr>
        <p:blipFill>
          <a:blip r:embed="rId3">
            <a:alphaModFix/>
          </a:blip>
          <a:stretch>
            <a:fillRect/>
          </a:stretch>
        </p:blipFill>
        <p:spPr>
          <a:xfrm>
            <a:off x="2525" y="808300"/>
            <a:ext cx="3521375" cy="1875876"/>
          </a:xfrm>
          <a:prstGeom prst="rect">
            <a:avLst/>
          </a:prstGeom>
          <a:noFill/>
          <a:ln>
            <a:noFill/>
          </a:ln>
        </p:spPr>
      </p:pic>
      <p:pic>
        <p:nvPicPr>
          <p:cNvPr id="122" name="Google Shape;122;p22"/>
          <p:cNvPicPr preferRelativeResize="0"/>
          <p:nvPr/>
        </p:nvPicPr>
        <p:blipFill>
          <a:blip r:embed="rId4">
            <a:alphaModFix/>
          </a:blip>
          <a:stretch>
            <a:fillRect/>
          </a:stretch>
        </p:blipFill>
        <p:spPr>
          <a:xfrm>
            <a:off x="3242625" y="399625"/>
            <a:ext cx="2948451" cy="3002750"/>
          </a:xfrm>
          <a:prstGeom prst="rect">
            <a:avLst/>
          </a:prstGeom>
          <a:noFill/>
          <a:ln>
            <a:noFill/>
          </a:ln>
        </p:spPr>
      </p:pic>
      <p:pic>
        <p:nvPicPr>
          <p:cNvPr id="123" name="Google Shape;123;p22"/>
          <p:cNvPicPr preferRelativeResize="0"/>
          <p:nvPr/>
        </p:nvPicPr>
        <p:blipFill>
          <a:blip r:embed="rId5">
            <a:alphaModFix/>
          </a:blip>
          <a:stretch>
            <a:fillRect/>
          </a:stretch>
        </p:blipFill>
        <p:spPr>
          <a:xfrm>
            <a:off x="3779100" y="3466075"/>
            <a:ext cx="4063525" cy="157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55674"/>
              <a:buNone/>
            </a:pPr>
            <a:r>
              <a:rPr lang="ja" sz="1827" u="sng"/>
              <a:t>Less is More for Long Document Summary Evaluation by LLMs</a:t>
            </a:r>
            <a:r>
              <a:rPr lang="ja" sz="1827" u="sng"/>
              <a:t> 2023 </a:t>
            </a:r>
            <a:r>
              <a:rPr lang="ja" sz="1827" u="sng"/>
              <a:t>要約プログラム結果</a:t>
            </a:r>
            <a:r>
              <a:rPr lang="ja" sz="1569" u="sng"/>
              <a:t> </a:t>
            </a:r>
            <a:endParaRPr sz="1569" u="sng"/>
          </a:p>
          <a:p>
            <a:pPr indent="0" lvl="0" marL="0" rtl="0" algn="l">
              <a:spcBef>
                <a:spcPts val="1200"/>
              </a:spcBef>
              <a:spcAft>
                <a:spcPts val="0"/>
              </a:spcAft>
              <a:buSzPct val="70333"/>
              <a:buNone/>
            </a:pPr>
            <a:r>
              <a:rPr lang="ja" sz="1446"/>
              <a:t>概要</a:t>
            </a:r>
            <a:br>
              <a:rPr lang="ja" sz="1446"/>
            </a:br>
            <a:r>
              <a:rPr lang="ja" sz="1068"/>
              <a:t>LLMによる長文要約では中間部に重要な情報が見落とされます</a:t>
            </a:r>
            <a:br>
              <a:rPr lang="ja" sz="1068"/>
            </a:br>
            <a:r>
              <a:rPr lang="ja" sz="1068"/>
              <a:t>この論文では、長いソース文書から重要な文を抽出し、</a:t>
            </a:r>
            <a:br>
              <a:rPr lang="ja" sz="1068"/>
            </a:br>
            <a:r>
              <a:rPr lang="ja" sz="1068"/>
              <a:t>LLMsによる要約評価を行う新しい手法Extract-then-Evaluateを提案</a:t>
            </a:r>
            <a:br>
              <a:rPr lang="ja" sz="1068"/>
            </a:br>
            <a:r>
              <a:rPr lang="ja" sz="1068"/>
              <a:t>実験結果は、この手法が評価コストを大幅に削減し、</a:t>
            </a:r>
            <a:br>
              <a:rPr lang="ja" sz="1068"/>
            </a:br>
            <a:r>
              <a:rPr lang="ja" sz="1068"/>
              <a:t>人間の評価との相関性も高い。さらに、最適な文長と文抽出方法に</a:t>
            </a:r>
            <a:br>
              <a:rPr lang="ja" sz="1068"/>
            </a:br>
            <a:r>
              <a:rPr lang="ja" sz="1068"/>
              <a:t>関する実践的な推奨事項も提供</a:t>
            </a:r>
            <a:br>
              <a:rPr lang="ja" sz="1068"/>
            </a:br>
            <a:endParaRPr sz="1068"/>
          </a:p>
          <a:p>
            <a:pPr indent="0" lvl="0" marL="0" rtl="0" algn="l">
              <a:spcBef>
                <a:spcPts val="1200"/>
              </a:spcBef>
              <a:spcAft>
                <a:spcPts val="0"/>
              </a:spcAft>
              <a:buSzPct val="70333"/>
              <a:buNone/>
            </a:pPr>
            <a:r>
              <a:rPr lang="ja" sz="1446"/>
              <a:t>新規性・差分</a:t>
            </a:r>
            <a:br>
              <a:rPr lang="ja" sz="1446"/>
            </a:br>
            <a:r>
              <a:rPr lang="ja" sz="1046"/>
              <a:t>中間推論をプログラムとして生成することで画像の理解と編集、</a:t>
            </a:r>
            <a:br>
              <a:rPr lang="ja" sz="1046"/>
            </a:br>
            <a:r>
              <a:rPr lang="ja" sz="1046"/>
              <a:t>知識検索などのモジュールの組み合わせを必要とするタスクの実行と</a:t>
            </a:r>
            <a:br>
              <a:rPr lang="ja" sz="1046"/>
            </a:br>
            <a:r>
              <a:rPr lang="ja" sz="1046"/>
              <a:t>中間出力を視覚的に解釈可能な形で出力できる</a:t>
            </a:r>
            <a:endParaRPr sz="1046"/>
          </a:p>
          <a:p>
            <a:pPr indent="0" lvl="0" marL="0" rtl="0" algn="l">
              <a:spcBef>
                <a:spcPts val="1200"/>
              </a:spcBef>
              <a:spcAft>
                <a:spcPts val="1200"/>
              </a:spcAft>
              <a:buSzPct val="76559"/>
              <a:buNone/>
            </a:pPr>
            <a:r>
              <a:rPr lang="ja" sz="1329"/>
              <a:t>他事例</a:t>
            </a:r>
            <a:br>
              <a:rPr lang="ja" sz="1200"/>
            </a:br>
            <a:r>
              <a:rPr lang="ja" sz="800"/>
              <a:t>1. 「2020 Conference on Empirical Methods in Natural Language Processing </a:t>
            </a:r>
            <a:br>
              <a:rPr lang="ja" sz="800"/>
            </a:br>
            <a:r>
              <a:rPr lang="ja" sz="800"/>
              <a:t>(EMNLP)」では、テキスト生成の評価に関する研究が行われている。</a:t>
            </a:r>
            <a:br>
              <a:rPr lang="ja" sz="800"/>
            </a:br>
            <a:r>
              <a:rPr lang="ja" sz="800"/>
              <a:t>2. 「A large annotated corpus for learning natural language inference」では、</a:t>
            </a:r>
            <a:br>
              <a:rPr lang="ja" sz="800"/>
            </a:br>
            <a:r>
              <a:rPr lang="ja" sz="800"/>
              <a:t>自然言語推論のためのアノテーションされた大規模コーパスが提案</a:t>
            </a:r>
            <a:br>
              <a:rPr lang="ja" sz="800"/>
            </a:br>
            <a:r>
              <a:rPr lang="ja" sz="800"/>
              <a:t>3. 「Can large language models be an alternative to human evaluations?」は、</a:t>
            </a:r>
            <a:br>
              <a:rPr lang="ja" sz="800"/>
            </a:br>
            <a:r>
              <a:rPr lang="ja" sz="800"/>
              <a:t>大規模言語モデルが人間の評価の代替になるかについて検討されている。</a:t>
            </a:r>
            <a:br>
              <a:rPr lang="ja" sz="800"/>
            </a:br>
            <a:r>
              <a:rPr lang="ja" sz="800"/>
              <a:t>4. 「A discourse-aware attention model for abstractive summarization of long </a:t>
            </a:r>
            <a:br>
              <a:rPr lang="ja" sz="800"/>
            </a:br>
            <a:r>
              <a:rPr lang="ja" sz="800"/>
              <a:t>documents」では、長文の要約を行うためのアテンションモデルを提案</a:t>
            </a:r>
            <a:br>
              <a:rPr lang="ja" sz="800"/>
            </a:br>
            <a:r>
              <a:rPr lang="ja" sz="800"/>
              <a:t>5. 「Flashattention: fast and memory-efficient exact attention with io-awareness」</a:t>
            </a:r>
            <a:br>
              <a:rPr lang="ja" sz="800"/>
            </a:br>
            <a:r>
              <a:rPr lang="ja" sz="800"/>
              <a:t>では、高速かつメモリ効率の良い正確なアテンション手法が提案</a:t>
            </a:r>
            <a:br>
              <a:rPr lang="ja" sz="800"/>
            </a:br>
            <a:r>
              <a:rPr lang="ja" sz="800"/>
              <a:t>6. 「On the limitations of reference-free evaluations of generated text」では、</a:t>
            </a:r>
            <a:br>
              <a:rPr lang="ja" sz="800"/>
            </a:br>
            <a:r>
              <a:rPr lang="ja" sz="800"/>
              <a:t>生成されたテキストの無参照評価の限界について検討</a:t>
            </a:r>
            <a:br>
              <a:rPr lang="ja" sz="800"/>
            </a:br>
            <a:r>
              <a:rPr lang="ja" sz="800"/>
              <a:t>7. 「SummEval: re-evaluating summarization evaluation」では、要約評価の再評価</a:t>
            </a:r>
            <a:br>
              <a:rPr lang="ja" sz="800"/>
            </a:br>
            <a:r>
              <a:rPr lang="ja" sz="800"/>
              <a:t>8. 「GPTScore: evaluate as you desire」では、自由な評価方法に基づき評価する手法</a:t>
            </a:r>
            <a:br>
              <a:rPr lang="ja" sz="800"/>
            </a:br>
            <a:r>
              <a:rPr lang="ja" sz="800"/>
              <a:t>9. 「Efficiently modeling long sequences with structured state spaces」では、</a:t>
            </a:r>
            <a:br>
              <a:rPr lang="ja" sz="800"/>
            </a:br>
            <a:r>
              <a:rPr lang="ja" sz="800"/>
              <a:t>構造化された状態空間を用いて長いシーケンスのモデリングを効率的に行う手法</a:t>
            </a:r>
            <a:br>
              <a:rPr lang="ja" sz="800"/>
            </a:br>
            <a:r>
              <a:rPr lang="ja" sz="800"/>
              <a:t>10. 「DeBERTa: decoding-enhanced BERT with Disentangled Attention」では、</a:t>
            </a:r>
            <a:br>
              <a:rPr lang="ja" sz="800"/>
            </a:br>
            <a:r>
              <a:rPr lang="ja" sz="800"/>
              <a:t>デコーディングを強化したBERTモデル</a:t>
            </a:r>
            <a:br>
              <a:rPr lang="ja" sz="800"/>
            </a:br>
            <a:r>
              <a:rPr lang="ja" sz="800"/>
              <a:t>11. 「Efficient attentions for long document summarization」では、</a:t>
            </a:r>
            <a:br>
              <a:rPr lang="ja" sz="800"/>
            </a:br>
            <a:r>
              <a:rPr lang="ja" sz="800"/>
              <a:t>長文要約のための効率的なアテンション手法</a:t>
            </a:r>
            <a:br>
              <a:rPr lang="ja" sz="800"/>
            </a:br>
            <a:r>
              <a:rPr lang="ja" sz="800"/>
              <a:t>12. 「How far are we from robust long abstractive summarization?」では、</a:t>
            </a:r>
            <a:br>
              <a:rPr lang="ja" sz="800"/>
            </a:br>
            <a:r>
              <a:rPr lang="ja" sz="800"/>
              <a:t>頑健な長文要約までの距離について検討</a:t>
            </a:r>
            <a:br>
              <a:rPr lang="ja" sz="800"/>
            </a:br>
            <a:r>
              <a:rPr lang="ja" sz="800"/>
              <a:t>13. 「LongEval: guidelines for human evaluation of faithfulness in long-form summarization」</a:t>
            </a:r>
            <a:br>
              <a:rPr lang="ja" sz="800"/>
            </a:br>
            <a:r>
              <a:rPr lang="ja" sz="800"/>
              <a:t>では、長文要約の忠実性の人間による評価のためのガイドライン</a:t>
            </a:r>
            <a:br>
              <a:rPr lang="ja" sz="800"/>
            </a:br>
            <a:r>
              <a:rPr lang="ja" sz="800"/>
              <a:t>14. 「Evaluating the factual consistency of abstractive text summarization」では、</a:t>
            </a:r>
            <a:br>
              <a:rPr lang="ja" sz="800"/>
            </a:br>
            <a:r>
              <a:rPr lang="ja" sz="800"/>
              <a:t>抽象的なテキスト要約の事実的な一貫性の評価</a:t>
            </a:r>
            <a:br>
              <a:rPr lang="ja" sz="800"/>
            </a:br>
            <a:r>
              <a:rPr lang="ja" sz="800"/>
              <a:t>15. 「SummaC: re-visiting NLI-based models for inconsistency detection in summarization」では、</a:t>
            </a:r>
            <a:br>
              <a:rPr lang="ja" sz="800"/>
            </a:br>
            <a:r>
              <a:rPr lang="ja" sz="800"/>
              <a:t>要約の不一致検出のためにNLIベースのモデルが再評価</a:t>
            </a:r>
            <a:endParaRPr sz="1065">
              <a:solidFill>
                <a:srgbClr val="4A86E8"/>
              </a:solidFill>
            </a:endParaRPr>
          </a:p>
        </p:txBody>
      </p:sp>
      <p:sp>
        <p:nvSpPr>
          <p:cNvPr id="129" name="Google Shape;129;p23"/>
          <p:cNvSpPr txBox="1"/>
          <p:nvPr/>
        </p:nvSpPr>
        <p:spPr>
          <a:xfrm>
            <a:off x="3798975" y="403825"/>
            <a:ext cx="5247600" cy="38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200">
                <a:solidFill>
                  <a:schemeClr val="accent3"/>
                </a:solidFill>
                <a:latin typeface="Proxima Nova"/>
                <a:ea typeface="Proxima Nova"/>
                <a:cs typeface="Proxima Nova"/>
                <a:sym typeface="Proxima Nova"/>
              </a:rPr>
              <a:t>手法</a:t>
            </a:r>
            <a:br>
              <a:rPr lang="ja" sz="1200">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LLMsを評価に使用するための手法は、ソース文書から重要な文を抽出し、それを要約として評価する2つのステップで構成</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文要約の評価方法として、LEAD、ROUGE、BERTScore、NLIなどの手法が試され、それぞれの性能が評価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実験では、arXiv、GovReport、PubMed、SQuALITYのデータセットを使用し、LLMsによる評価の効率も調査</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ソースの記事と矛盾するか、直接述べられていない、強く暗示されていない、またはソースの記事から論理的に導かれない文は、信頼性のスコアを1から7のスケールで評価</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具体的な実験設定やデータセットの詳細は論文を参照してください。</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評価基準: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信頼性がない: 要約にソースの記事からの事実情報が含まれていない。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ほとんど信頼性がない: 要約にほとんどソースの記事からの事実情報が含まれていない。</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多少信頼性がない: 要約にいくつかの事実情報が含まれていますが、いくつかは間違っているか誤解を招くものです。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中立: 要約は、事実情報について正しいと間違っている部分が半々です。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5. 多少信頼性がある: 要約には、エラーが目立つものの、事実情報がエラーよりも多く含まれています。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6. ほとんど信頼性がある: 要約には、わずかなミスがあるものの、ほとんどソースの記事からの事実情報が含まれています。</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7. 非常に信頼性がある: 要約には、ソースの記事からのすべての事実情報が含まれ、エラーがありません。</a:t>
            </a:r>
            <a:endParaRPr sz="8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22">
                <a:solidFill>
                  <a:schemeClr val="accent3"/>
                </a:solidFill>
                <a:latin typeface="Proxima Nova"/>
                <a:ea typeface="Proxima Nova"/>
                <a:cs typeface="Proxima Nova"/>
                <a:sym typeface="Proxima Nova"/>
              </a:rPr>
              <a:t>- 評価手順: </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1. ソースの記事を徹底的に読む。</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2. 生成された要約を注意深く読み、ソースの記事と比較する。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3. 要約を注意深く読み、提示された事実をソースの記事の事実と比較する。</a:t>
            </a: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  4. 評価基準で言及された1から7のスケールを使用して、要約の信頼性を評価する。</a:t>
            </a:r>
            <a:endParaRPr sz="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Less is More for Long Document Summary Evaluation by LLMs 2023 要約プログラム結果 </a:t>
            </a:r>
            <a:endParaRPr sz="1569" u="sng"/>
          </a:p>
          <a:p>
            <a:pPr indent="0" lvl="0" marL="0" rtl="0" algn="l">
              <a:spcBef>
                <a:spcPts val="1200"/>
              </a:spcBef>
              <a:spcAft>
                <a:spcPts val="1200"/>
              </a:spcAft>
              <a:buSzPts val="1018"/>
              <a:buNone/>
            </a:pPr>
            <a:r>
              <a:rPr lang="ja" sz="1246"/>
              <a:t>結果</a:t>
            </a:r>
            <a:br>
              <a:rPr lang="ja" sz="1246"/>
            </a:br>
            <a:r>
              <a:rPr lang="ja" sz="846"/>
              <a:t>1024文字程度が読み込む文章としては良さげですね(正直知ってた)</a:t>
            </a:r>
            <a:endParaRPr sz="846"/>
          </a:p>
        </p:txBody>
      </p:sp>
      <p:pic>
        <p:nvPicPr>
          <p:cNvPr id="135" name="Google Shape;135;p24"/>
          <p:cNvPicPr preferRelativeResize="0"/>
          <p:nvPr/>
        </p:nvPicPr>
        <p:blipFill>
          <a:blip r:embed="rId3">
            <a:alphaModFix/>
          </a:blip>
          <a:stretch>
            <a:fillRect/>
          </a:stretch>
        </p:blipFill>
        <p:spPr>
          <a:xfrm>
            <a:off x="3483925" y="407800"/>
            <a:ext cx="3496800" cy="458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From Sparse to Dense: GPT-4 Summarization with Chain of Density Prompting </a:t>
            </a:r>
            <a:r>
              <a:rPr lang="ja" sz="1469" u="sng"/>
              <a:t>2023  </a:t>
            </a:r>
            <a:endParaRPr sz="1469" u="sng"/>
          </a:p>
          <a:p>
            <a:pPr indent="0" lvl="0" marL="0" rtl="0" algn="l">
              <a:spcBef>
                <a:spcPts val="1200"/>
              </a:spcBef>
              <a:spcAft>
                <a:spcPts val="0"/>
              </a:spcAft>
              <a:buSzPts val="1018"/>
              <a:buNone/>
            </a:pPr>
            <a:r>
              <a:rPr lang="ja" sz="1100"/>
              <a:t>概要</a:t>
            </a:r>
            <a:br>
              <a:rPr lang="ja" sz="722"/>
            </a:br>
            <a:r>
              <a:rPr lang="ja" sz="722"/>
              <a:t>要約タスクの能力を向上させるプロンプトフレームワークChain of Density (CoD)を提案</a:t>
            </a:r>
            <a:br>
              <a:rPr lang="ja" sz="722"/>
            </a:br>
            <a:r>
              <a:rPr lang="ja" sz="722"/>
              <a:t>複数回要約を作りながら徐々に密度を濃くすることで最終的に最大70文字の要約を作成</a:t>
            </a:r>
            <a:br>
              <a:rPr lang="ja" sz="722"/>
            </a:br>
            <a:r>
              <a:rPr lang="ja" sz="722"/>
              <a:t>人間が書いた要約と非常に類似したエンティティ(特定の情報や概念を指す単語やフレーズ)密度</a:t>
            </a:r>
            <a:br>
              <a:rPr lang="ja" sz="722"/>
            </a:br>
            <a:r>
              <a:rPr lang="ja" sz="722"/>
              <a:t>を持っているからか人間による評価だと、</a:t>
            </a:r>
            <a:r>
              <a:rPr lang="ja" sz="700"/>
              <a:t>ステップ1</a:t>
            </a:r>
            <a:r>
              <a:rPr lang="ja" sz="722"/>
              <a:t>の</a:t>
            </a:r>
            <a:r>
              <a:rPr lang="ja" sz="700"/>
              <a:t>緻密化</a:t>
            </a:r>
            <a:r>
              <a:rPr lang="ja" sz="722"/>
              <a:t>処理結果を基にした要約が好まれた。</a:t>
            </a:r>
            <a:endParaRPr sz="722"/>
          </a:p>
          <a:p>
            <a:pPr indent="0" lvl="0" marL="0" rtl="0" algn="l">
              <a:spcBef>
                <a:spcPts val="1200"/>
              </a:spcBef>
              <a:spcAft>
                <a:spcPts val="0"/>
              </a:spcAft>
              <a:buSzPts val="1018"/>
              <a:buNone/>
            </a:pPr>
            <a:r>
              <a:rPr lang="ja" sz="1100"/>
              <a:t>新規性・差分</a:t>
            </a:r>
            <a:br>
              <a:rPr lang="ja" sz="1100"/>
            </a:br>
            <a:r>
              <a:rPr lang="ja" sz="722"/>
              <a:t>要約した主要素がすでに出力された要約に含まれていない時欠けていた重要な事柄を1～3個追加</a:t>
            </a:r>
            <a:br>
              <a:rPr lang="ja" sz="722"/>
            </a:br>
            <a:r>
              <a:rPr lang="ja" sz="722"/>
              <a:t>最終出力に追加することで情報密度を濃くする</a:t>
            </a:r>
            <a:endParaRPr sz="722"/>
          </a:p>
          <a:p>
            <a:pPr indent="0" lvl="0" marL="0" rtl="0" algn="l">
              <a:spcBef>
                <a:spcPts val="1200"/>
              </a:spcBef>
              <a:spcAft>
                <a:spcPts val="0"/>
              </a:spcAft>
              <a:buSzPts val="1018"/>
              <a:buNone/>
            </a:pPr>
            <a:r>
              <a:rPr lang="ja" sz="1100"/>
              <a:t>手法</a:t>
            </a:r>
            <a:br>
              <a:rPr lang="ja" sz="1100"/>
            </a:br>
            <a:r>
              <a:rPr lang="ja" sz="722"/>
              <a:t>複数回要約を次のようなプロンプトで作成する</a:t>
            </a:r>
            <a:br>
              <a:rPr lang="ja" sz="722"/>
            </a:br>
            <a:r>
              <a:rPr lang="ja" sz="722"/>
              <a:t>Write a VERY short summary of the Article. Do not exceed 70 words.</a:t>
            </a:r>
            <a:br>
              <a:rPr lang="ja" sz="722"/>
            </a:br>
            <a:r>
              <a:rPr lang="ja" sz="722"/>
              <a:t>(記事の要約を非常に短く書いてください。70ワードを超えないこと)。</a:t>
            </a:r>
            <a:br>
              <a:rPr lang="ja" sz="722"/>
            </a:br>
            <a:r>
              <a:rPr lang="ja" sz="722"/>
              <a:t>プロンプト例</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141" name="Google Shape;141;p25"/>
          <p:cNvSpPr txBox="1"/>
          <p:nvPr/>
        </p:nvSpPr>
        <p:spPr>
          <a:xfrm>
            <a:off x="4163200" y="297900"/>
            <a:ext cx="4930800" cy="1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2つ目のステップでは、冗長な要約から不要な単語が削除され、平均して5つのトークン（72から67）が短縮されます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CNN/Dailymailの記事に対して、人間と自動評価を行い、情報量（多くのエンティティを含む）と明瞭性（少ないエンティティで簡潔）のトレードオフを理解。</a:t>
            </a: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エンティティの密度は、5回の緻密化のステップ後に0.167に上昇します。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論文の著者らは、100の記事に対して5ステップ×100＝500の合計要約をランダムにシャッフルして評価を行いました。評価の結果、要約の質に微妙な違いがあり、その主観性を示す低いFleiss’ kappa値（0.112）が報告されました。ただし、3人の評価者のうち3人がCoDステップ1の要約を最も好む結果となりました。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GPT-4を評価者として使用し、要約に対して5つの次元（情報性、品質、一貫性、帰属、全体）で評価を行いました。 </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特に、情報密度が高い要約が好まれる傾向がありましたが、一貫性と品質はステップ2とステップ1で減少しました。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要約の全体的な評価では、緻密で情報提供性の高い要約が好まれます。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要約の文章品質が類似している場合、人間の判断との相関は低くなる傾向があります。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 要約の一貫性と読みやすさ、情報提供性の間には明確なトレードオフが存在します。</a:t>
            </a:r>
            <a:endParaRPr sz="700">
              <a:solidFill>
                <a:schemeClr val="accent3"/>
              </a:solidFill>
              <a:latin typeface="Proxima Nova"/>
              <a:ea typeface="Proxima Nova"/>
              <a:cs typeface="Proxima Nova"/>
              <a:sym typeface="Proxima Nova"/>
            </a:endParaRPr>
          </a:p>
        </p:txBody>
      </p:sp>
      <p:pic>
        <p:nvPicPr>
          <p:cNvPr id="142" name="Google Shape;142;p25"/>
          <p:cNvPicPr preferRelativeResize="0"/>
          <p:nvPr/>
        </p:nvPicPr>
        <p:blipFill>
          <a:blip r:embed="rId3">
            <a:alphaModFix/>
          </a:blip>
          <a:stretch>
            <a:fillRect/>
          </a:stretch>
        </p:blipFill>
        <p:spPr>
          <a:xfrm>
            <a:off x="107525" y="2665900"/>
            <a:ext cx="3642250" cy="2378300"/>
          </a:xfrm>
          <a:prstGeom prst="rect">
            <a:avLst/>
          </a:prstGeom>
          <a:noFill/>
          <a:ln>
            <a:noFill/>
          </a:ln>
        </p:spPr>
      </p:pic>
      <p:pic>
        <p:nvPicPr>
          <p:cNvPr id="143" name="Google Shape;143;p25"/>
          <p:cNvPicPr preferRelativeResize="0"/>
          <p:nvPr/>
        </p:nvPicPr>
        <p:blipFill>
          <a:blip r:embed="rId4">
            <a:alphaModFix/>
          </a:blip>
          <a:stretch>
            <a:fillRect/>
          </a:stretch>
        </p:blipFill>
        <p:spPr>
          <a:xfrm>
            <a:off x="3895475" y="2026811"/>
            <a:ext cx="3551500" cy="1897925"/>
          </a:xfrm>
          <a:prstGeom prst="rect">
            <a:avLst/>
          </a:prstGeom>
          <a:noFill/>
          <a:ln>
            <a:noFill/>
          </a:ln>
        </p:spPr>
      </p:pic>
      <p:pic>
        <p:nvPicPr>
          <p:cNvPr id="144" name="Google Shape;144;p25"/>
          <p:cNvPicPr preferRelativeResize="0"/>
          <p:nvPr/>
        </p:nvPicPr>
        <p:blipFill>
          <a:blip r:embed="rId5">
            <a:alphaModFix/>
          </a:blip>
          <a:stretch>
            <a:fillRect/>
          </a:stretch>
        </p:blipFill>
        <p:spPr>
          <a:xfrm>
            <a:off x="3809150" y="3777650"/>
            <a:ext cx="5334850" cy="1233500"/>
          </a:xfrm>
          <a:prstGeom prst="rect">
            <a:avLst/>
          </a:prstGeom>
          <a:noFill/>
          <a:ln>
            <a:noFill/>
          </a:ln>
        </p:spPr>
      </p:pic>
      <p:sp>
        <p:nvSpPr>
          <p:cNvPr id="145" name="Google Shape;145;p25"/>
          <p:cNvSpPr txBox="1"/>
          <p:nvPr/>
        </p:nvSpPr>
        <p:spPr>
          <a:xfrm>
            <a:off x="7446975" y="2071125"/>
            <a:ext cx="1697100" cy="18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人間の好みには特徴があり、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人間が好む高密度化ステップ（左）と好まれないステップ(右)の例。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左の例ではリバプールとゴールスコアラーが追加されstep3では、"a potential route back into the game "を "a comeback "に合成するなど、理にかなった要約を行っている</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右の要約では「TVMonde」の詳細が追加されているが、「TVMonde」と「TVMonde」（「サイバー攻撃」）の意味を区別できていない</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0" y="0"/>
            <a:ext cx="9144000" cy="504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ja" sz="1500" u="sng"/>
              <a:t>LLM Guided Inductive Inference for Solving Compositional Problems 2023</a:t>
            </a:r>
            <a:endParaRPr sz="1500" u="sng"/>
          </a:p>
          <a:p>
            <a:pPr indent="0" lvl="0" marL="0" rtl="0" algn="l">
              <a:spcBef>
                <a:spcPts val="1200"/>
              </a:spcBef>
              <a:spcAft>
                <a:spcPts val="0"/>
              </a:spcAft>
              <a:buSzPct val="67833"/>
              <a:buNone/>
            </a:pPr>
            <a:r>
              <a:rPr lang="ja" sz="1500"/>
              <a:t>概要</a:t>
            </a:r>
            <a:br>
              <a:rPr lang="ja" sz="722"/>
            </a:br>
            <a:r>
              <a:rPr lang="ja" sz="1523"/>
              <a:t>ガイド付き帰納推論用に、動的計画や前進鎖戦略などの自動推論技術を使い</a:t>
            </a:r>
            <a:br>
              <a:rPr lang="ja" sz="1523"/>
            </a:br>
            <a:r>
              <a:rPr lang="ja" sz="1523"/>
              <a:t>REBELというシステムを設計し、任意の外部ツールを使用して質問に答えるようにした。</a:t>
            </a:r>
            <a:br>
              <a:rPr lang="ja" sz="1523"/>
            </a:br>
            <a:r>
              <a:rPr lang="ja" sz="1523"/>
              <a:t>REBELは、再帰的な問題分解と外部ツールの利用を通じてLCMを推論することを可能に</a:t>
            </a:r>
            <a:br>
              <a:rPr lang="ja" sz="1523"/>
            </a:br>
            <a:r>
              <a:rPr lang="ja" sz="1523"/>
              <a:t>※フォワードチェイニング（Forward Chaining）は、ルールベースの推論手法の一つ</a:t>
            </a:r>
            <a:br>
              <a:rPr lang="ja" sz="1523"/>
            </a:br>
            <a:r>
              <a:rPr lang="ja" sz="1523"/>
              <a:t>既知の事実（Facts）とルール（Rules）を用いて、新しい事実を導出（Infer）する方法</a:t>
            </a:r>
            <a:endParaRPr sz="1523"/>
          </a:p>
          <a:p>
            <a:pPr indent="0" lvl="0" marL="0" rtl="0" algn="l">
              <a:spcBef>
                <a:spcPts val="1200"/>
              </a:spcBef>
              <a:spcAft>
                <a:spcPts val="0"/>
              </a:spcAft>
              <a:buSzPct val="67833"/>
              <a:buNone/>
            </a:pPr>
            <a:r>
              <a:rPr lang="ja" sz="1500"/>
              <a:t>新規性・差分</a:t>
            </a:r>
            <a:br>
              <a:rPr lang="ja" sz="1100"/>
            </a:br>
            <a:r>
              <a:rPr lang="ja" sz="1552"/>
              <a:t>動的計画法とフォワードチェイン戦略などの自動推論技術を採用、</a:t>
            </a:r>
            <a:br>
              <a:rPr lang="ja" sz="1552"/>
            </a:br>
            <a:r>
              <a:rPr lang="ja" sz="1552"/>
              <a:t>組成的かつ対話的な環境で推論タスクを処理。REBELは、自然言語の説明のみで指定</a:t>
            </a:r>
            <a:endParaRPr sz="1552"/>
          </a:p>
          <a:p>
            <a:pPr indent="0" lvl="0" marL="0" rtl="0" algn="l">
              <a:spcBef>
                <a:spcPts val="1200"/>
              </a:spcBef>
              <a:spcAft>
                <a:spcPts val="0"/>
              </a:spcAft>
              <a:buSzPct val="67833"/>
              <a:buNone/>
            </a:pPr>
            <a:r>
              <a:rPr lang="ja" sz="1500"/>
              <a:t>手法</a:t>
            </a:r>
            <a:br>
              <a:rPr lang="ja" sz="1100"/>
            </a:br>
            <a:r>
              <a:rPr lang="ja" sz="1250"/>
              <a:t>REBELアルゴリズムの詳細と手法</a:t>
            </a:r>
            <a:br>
              <a:rPr lang="ja" sz="1250"/>
            </a:br>
            <a:r>
              <a:rPr lang="ja" sz="1250"/>
              <a:t>REBELアルゴリズムは再帰的に問題を解くために設計</a:t>
            </a:r>
            <a:br>
              <a:rPr lang="ja" sz="1250"/>
            </a:br>
            <a:r>
              <a:rPr lang="ja" sz="1250"/>
              <a:t>基本的に質問（Question）をさらに小さなサブ質問（Subquestions）に分け、</a:t>
            </a:r>
            <a:br>
              <a:rPr lang="ja" sz="1250"/>
            </a:br>
            <a:r>
              <a:rPr lang="ja" sz="1250"/>
              <a:t>それらに対する答え（Answer）を見つけます。この過程で生成される各サブ質問とその答えは、</a:t>
            </a:r>
            <a:br>
              <a:rPr lang="ja" sz="1250"/>
            </a:br>
            <a:r>
              <a:rPr lang="ja" sz="1250"/>
              <a:t>「事実（facts）」として保存され、後の計算で使用</a:t>
            </a:r>
            <a:br>
              <a:rPr lang="ja" sz="1250"/>
            </a:br>
            <a:r>
              <a:rPr lang="ja" sz="1250"/>
              <a:t>主要なステップ:</a:t>
            </a:r>
            <a:endParaRPr sz="1250"/>
          </a:p>
          <a:p>
            <a:pPr indent="-272256" lvl="0" marL="457200" rtl="0" algn="l">
              <a:spcBef>
                <a:spcPts val="1200"/>
              </a:spcBef>
              <a:spcAft>
                <a:spcPts val="0"/>
              </a:spcAft>
              <a:buSzPct val="100000"/>
              <a:buAutoNum type="arabicPeriod"/>
            </a:pPr>
            <a:r>
              <a:rPr b="1" lang="ja" sz="1250"/>
              <a:t>質問の分割（Question Splitting）</a:t>
            </a:r>
            <a:br>
              <a:rPr lang="ja" sz="1250"/>
            </a:br>
            <a:r>
              <a:rPr lang="ja" sz="1250"/>
              <a:t>大規模言語モデル（LLM）が質問をサブ質問に分ける</a:t>
            </a:r>
            <a:br>
              <a:rPr lang="ja" sz="1250"/>
            </a:br>
            <a:r>
              <a:rPr lang="ja" sz="1250"/>
              <a:t>サブ質問は順序付けられ、低いインデックスのサブ質問から解答し、</a:t>
            </a:r>
            <a:br>
              <a:rPr lang="ja" sz="1250"/>
            </a:br>
            <a:r>
              <a:rPr lang="ja" sz="1250"/>
              <a:t>その情報は高いインデックスのサブ質問の解答に役立てる</a:t>
            </a:r>
            <a:endParaRPr sz="1250"/>
          </a:p>
          <a:p>
            <a:pPr indent="-272256" lvl="0" marL="457200" rtl="0" algn="l">
              <a:spcBef>
                <a:spcPts val="0"/>
              </a:spcBef>
              <a:spcAft>
                <a:spcPts val="0"/>
              </a:spcAft>
              <a:buSzPct val="100000"/>
              <a:buAutoNum type="arabicPeriod"/>
            </a:pPr>
            <a:r>
              <a:rPr b="1" lang="ja" sz="1250"/>
              <a:t>メモリのチェック（Memory Check）</a:t>
            </a:r>
            <a:br>
              <a:rPr b="1" lang="ja" sz="1250"/>
            </a:br>
            <a:r>
              <a:rPr lang="ja" sz="1250"/>
              <a:t>ツールを使用せずに質問に答えることができるかどうかを判断</a:t>
            </a:r>
            <a:br>
              <a:rPr lang="ja" sz="1250"/>
            </a:br>
            <a:r>
              <a:rPr lang="ja" sz="1250"/>
              <a:t>これには、保存した事実（Memory）を使用するか、LLMだけで質問に答えるかが含まれる</a:t>
            </a:r>
            <a:endParaRPr sz="1250"/>
          </a:p>
          <a:p>
            <a:pPr indent="-272256" lvl="0" marL="457200" rtl="0" algn="l">
              <a:spcBef>
                <a:spcPts val="0"/>
              </a:spcBef>
              <a:spcAft>
                <a:spcPts val="0"/>
              </a:spcAft>
              <a:buSzPct val="100000"/>
              <a:buAutoNum type="arabicPeriod"/>
            </a:pPr>
            <a:r>
              <a:rPr b="1" lang="ja" sz="1250"/>
              <a:t>ツールの選択（Tool Picker）</a:t>
            </a:r>
            <a:br>
              <a:rPr lang="ja" sz="1250"/>
            </a:br>
            <a:r>
              <a:rPr lang="ja" sz="1250"/>
              <a:t>LLMがどのツールが質問に答えるのに最適かを決定</a:t>
            </a:r>
            <a:endParaRPr sz="1250"/>
          </a:p>
          <a:p>
            <a:pPr indent="-272256" lvl="0" marL="457200" rtl="0" algn="l">
              <a:spcBef>
                <a:spcPts val="0"/>
              </a:spcBef>
              <a:spcAft>
                <a:spcPts val="0"/>
              </a:spcAft>
              <a:buSzPct val="100000"/>
              <a:buAutoNum type="arabicPeriod"/>
            </a:pPr>
            <a:r>
              <a:rPr b="1" lang="ja" sz="1250"/>
              <a:t>ツール入力の生成（Tool Input Generation）</a:t>
            </a:r>
            <a:br>
              <a:rPr b="1" lang="ja" sz="1250"/>
            </a:br>
            <a:r>
              <a:rPr lang="ja" sz="1250"/>
              <a:t>GPT-3を用いて、ツールに送る標準化された入力を生成</a:t>
            </a:r>
            <a:br>
              <a:rPr lang="ja" sz="1250"/>
            </a:br>
            <a:r>
              <a:rPr lang="ja" sz="1250"/>
              <a:t>入力はJSON形式であり、ツールの動的パラメータと静的パラメータに基づく</a:t>
            </a:r>
            <a:endParaRPr sz="1250"/>
          </a:p>
          <a:p>
            <a:pPr indent="-272256" lvl="0" marL="457200" rtl="0" algn="l">
              <a:spcBef>
                <a:spcPts val="0"/>
              </a:spcBef>
              <a:spcAft>
                <a:spcPts val="0"/>
              </a:spcAft>
              <a:buSzPct val="100000"/>
              <a:buAutoNum type="arabicPeriod"/>
            </a:pPr>
            <a:r>
              <a:rPr b="1" lang="ja" sz="1250"/>
              <a:t>ツールの使用（Tool Usage）</a:t>
            </a:r>
            <a:br>
              <a:rPr b="1" lang="ja" sz="1250"/>
            </a:br>
            <a:r>
              <a:rPr lang="ja" sz="1250"/>
              <a:t>選択されたツールを使用してAPIリクエストを行い、その結果を解釈して質問に答得る</a:t>
            </a:r>
            <a:endParaRPr sz="1250"/>
          </a:p>
          <a:p>
            <a:pPr indent="0" lvl="0" marL="0" rtl="0" algn="l">
              <a:spcBef>
                <a:spcPts val="1200"/>
              </a:spcBef>
              <a:spcAft>
                <a:spcPts val="1200"/>
              </a:spcAft>
              <a:buNone/>
            </a:pPr>
            <a:r>
              <a:rPr lang="ja" sz="1250"/>
              <a:t>その他の注意点:</a:t>
            </a:r>
            <a:br>
              <a:rPr lang="ja" sz="1250"/>
            </a:br>
            <a:r>
              <a:rPr lang="ja" sz="1250"/>
              <a:t>無限再帰の防止: cos類似度が0.98以上のサブ質問は削除されることで、無限に質問が分割されるのを防ぐ</a:t>
            </a:r>
            <a:br>
              <a:rPr lang="ja" sz="1250"/>
            </a:br>
            <a:r>
              <a:rPr lang="ja" sz="1250"/>
              <a:t>ツールリスト: REBELには使用可能なツールの番号付きリストがあり、必要に応じて特定のツールが選択される</a:t>
            </a:r>
            <a:br>
              <a:rPr lang="ja" sz="1250"/>
            </a:br>
            <a:r>
              <a:rPr lang="ja" sz="1250"/>
              <a:t>拡張性と柔軟性: REBELは任意のツールを追加することができ、それらのツールの出力を柔軟に解釈できる</a:t>
            </a:r>
            <a:br>
              <a:rPr lang="ja" sz="1250"/>
            </a:br>
            <a:r>
              <a:rPr lang="ja" sz="1250"/>
              <a:t>このアプローチには利点と欠点がある。</a:t>
            </a:r>
            <a:br>
              <a:rPr lang="ja" sz="1250"/>
            </a:br>
            <a:r>
              <a:rPr lang="ja" sz="1250"/>
              <a:t>利点としては、ユーザーがツールの出力の解釈方法を指定する必要がないため、非常に拡張性と柔軟性が高い</a:t>
            </a:r>
            <a:br>
              <a:rPr lang="ja" sz="1250"/>
            </a:br>
            <a:r>
              <a:rPr lang="ja" sz="1250"/>
              <a:t>一方で、ツールの出力が非構造的であるため、エラーが発生する可能性がある</a:t>
            </a:r>
            <a:endParaRPr sz="1250"/>
          </a:p>
        </p:txBody>
      </p:sp>
      <p:pic>
        <p:nvPicPr>
          <p:cNvPr id="151" name="Google Shape;151;p26"/>
          <p:cNvPicPr preferRelativeResize="0"/>
          <p:nvPr/>
        </p:nvPicPr>
        <p:blipFill>
          <a:blip r:embed="rId3">
            <a:alphaModFix/>
          </a:blip>
          <a:stretch>
            <a:fillRect/>
          </a:stretch>
        </p:blipFill>
        <p:spPr>
          <a:xfrm>
            <a:off x="4295550" y="242438"/>
            <a:ext cx="4798524" cy="2286513"/>
          </a:xfrm>
          <a:prstGeom prst="rect">
            <a:avLst/>
          </a:prstGeom>
          <a:noFill/>
          <a:ln>
            <a:noFill/>
          </a:ln>
        </p:spPr>
      </p:pic>
      <p:sp>
        <p:nvSpPr>
          <p:cNvPr id="152" name="Google Shape;152;p26"/>
          <p:cNvSpPr txBox="1"/>
          <p:nvPr/>
        </p:nvSpPr>
        <p:spPr>
          <a:xfrm>
            <a:off x="4527125" y="2488900"/>
            <a:ext cx="4566900" cy="13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https://github.com/anarchy-ai/LLM-VM/tree/main/src/llm_vm/agents/REBEL</a:t>
            </a:r>
            <a:endParaRPr sz="10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Compositional CelebritiesとHotPotQAのデータセットを使用して評価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一方、HotPotQAではReActが13%上回りました。 Compositional Celebritiesの結果は、</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Table 1に示されているように、REBELが5つのカテゴリすべてでReActを平均27.6%上回った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HotPotQAは、多様な情報源からの情報の総合を必要とする質問応答の難しいデータセットであり、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REBELはこのデータセットでReActを13%上回った</a:t>
            </a:r>
            <a:endParaRPr sz="700">
              <a:solidFill>
                <a:schemeClr val="accent3"/>
              </a:solidFill>
              <a:latin typeface="Proxima Nova"/>
              <a:ea typeface="Proxima Nova"/>
              <a:cs typeface="Proxima Nova"/>
              <a:sym typeface="Proxima Nova"/>
            </a:endParaRPr>
          </a:p>
        </p:txBody>
      </p:sp>
      <p:pic>
        <p:nvPicPr>
          <p:cNvPr id="153" name="Google Shape;153;p26"/>
          <p:cNvPicPr preferRelativeResize="0"/>
          <p:nvPr/>
        </p:nvPicPr>
        <p:blipFill>
          <a:blip r:embed="rId4">
            <a:alphaModFix/>
          </a:blip>
          <a:stretch>
            <a:fillRect/>
          </a:stretch>
        </p:blipFill>
        <p:spPr>
          <a:xfrm>
            <a:off x="7012225" y="4200775"/>
            <a:ext cx="2163925" cy="771975"/>
          </a:xfrm>
          <a:prstGeom prst="rect">
            <a:avLst/>
          </a:prstGeom>
          <a:noFill/>
          <a:ln>
            <a:noFill/>
          </a:ln>
        </p:spPr>
      </p:pic>
      <p:pic>
        <p:nvPicPr>
          <p:cNvPr id="154" name="Google Shape;154;p26"/>
          <p:cNvPicPr preferRelativeResize="0"/>
          <p:nvPr/>
        </p:nvPicPr>
        <p:blipFill>
          <a:blip r:embed="rId5">
            <a:alphaModFix/>
          </a:blip>
          <a:stretch>
            <a:fillRect/>
          </a:stretch>
        </p:blipFill>
        <p:spPr>
          <a:xfrm>
            <a:off x="4615075" y="3837600"/>
            <a:ext cx="2268675" cy="118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Visual Programming: Compositional Visual Reasoning Without Training 2022 </a:t>
            </a:r>
            <a:endParaRPr sz="1569" u="sng"/>
          </a:p>
          <a:p>
            <a:pPr indent="0" lvl="0" marL="0" rtl="0" algn="l">
              <a:spcBef>
                <a:spcPts val="1200"/>
              </a:spcBef>
              <a:spcAft>
                <a:spcPts val="0"/>
              </a:spcAft>
              <a:buSzPts val="1018"/>
              <a:buNone/>
            </a:pPr>
            <a:r>
              <a:rPr lang="ja" sz="1200"/>
              <a:t>概要</a:t>
            </a:r>
            <a:br>
              <a:rPr lang="ja" sz="1200"/>
            </a:br>
            <a:r>
              <a:rPr lang="ja" sz="822"/>
              <a:t>1～複数の画像に関する質問に関連する回答を、一度疑似プログラム</a:t>
            </a:r>
            <a:br>
              <a:rPr lang="ja" sz="822"/>
            </a:br>
            <a:r>
              <a:rPr lang="ja" sz="822"/>
              <a:t>[VISPROG](https://github.com/allenai/visprog)として生成し、</a:t>
            </a:r>
            <a:br>
              <a:rPr lang="ja" sz="822"/>
            </a:br>
            <a:r>
              <a:rPr lang="ja" sz="822"/>
              <a:t>pythonとして実行して回答を取得する</a:t>
            </a:r>
            <a:endParaRPr sz="822"/>
          </a:p>
          <a:p>
            <a:pPr indent="0" lvl="0" marL="0" rtl="0" algn="l">
              <a:spcBef>
                <a:spcPts val="1200"/>
              </a:spcBef>
              <a:spcAft>
                <a:spcPts val="0"/>
              </a:spcAft>
              <a:buSzPts val="1018"/>
              <a:buNone/>
            </a:pPr>
            <a:r>
              <a:rPr lang="ja" sz="1200"/>
              <a:t>新規性・差分</a:t>
            </a:r>
            <a:br>
              <a:rPr lang="ja" sz="1200"/>
            </a:br>
            <a:r>
              <a:rPr lang="ja" sz="800"/>
              <a:t>中間推論をプログラムとして生成することで画像の理解と編集、</a:t>
            </a:r>
            <a:br>
              <a:rPr lang="ja" sz="800"/>
            </a:br>
            <a:r>
              <a:rPr lang="ja" sz="800"/>
              <a:t>知識検索などのモジュールの組み合わせを必要とするタスクの実行と</a:t>
            </a:r>
            <a:br>
              <a:rPr lang="ja" sz="800"/>
            </a:br>
            <a:r>
              <a:rPr lang="ja" sz="800"/>
              <a:t>中間出力を視覚的に解釈可能な形で出力できる</a:t>
            </a:r>
            <a:endParaRPr sz="800"/>
          </a:p>
          <a:p>
            <a:pPr indent="0" lvl="0" marL="0" rtl="0" algn="l">
              <a:spcBef>
                <a:spcPts val="1200"/>
              </a:spcBef>
              <a:spcAft>
                <a:spcPts val="0"/>
              </a:spcAft>
              <a:buSzPts val="1018"/>
              <a:buNone/>
            </a:pPr>
            <a:r>
              <a:rPr lang="ja" sz="1200"/>
              <a:t>手法</a:t>
            </a:r>
            <a:br>
              <a:rPr lang="ja" sz="1200"/>
            </a:br>
            <a:r>
              <a:rPr lang="ja" sz="822"/>
              <a:t>VISPROGが使うモジュールは</a:t>
            </a:r>
            <a:br>
              <a:rPr lang="ja" sz="822"/>
            </a:br>
            <a:r>
              <a:rPr lang="ja" sz="822"/>
              <a:t>赤がDL系の物体検出・顔検出・セグメンテーション、</a:t>
            </a:r>
            <a:br>
              <a:rPr lang="ja" sz="822"/>
            </a:br>
            <a:r>
              <a:rPr lang="ja" sz="822"/>
              <a:t>青はpythonの画像処理。</a:t>
            </a:r>
            <a:br>
              <a:rPr lang="ja" sz="822"/>
            </a:br>
            <a:r>
              <a:rPr lang="ja" sz="822"/>
              <a:t>知識検索系はGPT3.5でcountや真偽判定はpythonの組み込み関数を使う</a:t>
            </a:r>
            <a:endParaRPr sz="822"/>
          </a:p>
          <a:p>
            <a:pPr indent="0" lvl="0" marL="0" rtl="0" algn="l">
              <a:spcBef>
                <a:spcPts val="1200"/>
              </a:spcBef>
              <a:spcAft>
                <a:spcPts val="1200"/>
              </a:spcAft>
              <a:buSzPts val="1018"/>
              <a:buNone/>
            </a:pPr>
            <a:r>
              <a:t/>
            </a:r>
            <a:endParaRPr sz="1065">
              <a:solidFill>
                <a:srgbClr val="4A86E8"/>
              </a:solidFill>
            </a:endParaRPr>
          </a:p>
        </p:txBody>
      </p:sp>
      <p:pic>
        <p:nvPicPr>
          <p:cNvPr id="160" name="Google Shape;160;p27"/>
          <p:cNvPicPr preferRelativeResize="0"/>
          <p:nvPr/>
        </p:nvPicPr>
        <p:blipFill>
          <a:blip r:embed="rId3">
            <a:alphaModFix/>
          </a:blip>
          <a:stretch>
            <a:fillRect/>
          </a:stretch>
        </p:blipFill>
        <p:spPr>
          <a:xfrm>
            <a:off x="86700" y="2952525"/>
            <a:ext cx="3286199" cy="1528925"/>
          </a:xfrm>
          <a:prstGeom prst="rect">
            <a:avLst/>
          </a:prstGeom>
          <a:noFill/>
          <a:ln>
            <a:noFill/>
          </a:ln>
        </p:spPr>
      </p:pic>
      <p:sp>
        <p:nvSpPr>
          <p:cNvPr id="161" name="Google Shape;161;p27"/>
          <p:cNvSpPr txBox="1"/>
          <p:nvPr/>
        </p:nvSpPr>
        <p:spPr>
          <a:xfrm>
            <a:off x="3419200" y="403825"/>
            <a:ext cx="3286200" cy="31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結果: 画像に関する4タスクで検証</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1. 画像に関する質問</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画像内にネクタイとメガネはありますか？→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ネクタイ/メガネ検出カウントコードを生成し、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ANSWER(0,1)から存在するかを判断してnoと回答</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2. 画像に関する説明の真偽</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左右の画像には，合計で6人の人物と2つのボートがある。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に対して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左右それぞれで何人写っているかとボートの数を数え格納する。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最後に画像ごとのカウントを合計して、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真偽判定をしてFalseと回答。</a:t>
            </a:r>
            <a:endParaRPr sz="800">
              <a:solidFill>
                <a:schemeClr val="accent3"/>
              </a:solidFill>
              <a:latin typeface="Proxima Nova"/>
              <a:ea typeface="Proxima Nova"/>
              <a:cs typeface="Proxima Nova"/>
              <a:sym typeface="Proxima Nova"/>
            </a:endParaRPr>
          </a:p>
        </p:txBody>
      </p:sp>
      <p:pic>
        <p:nvPicPr>
          <p:cNvPr id="162" name="Google Shape;162;p27"/>
          <p:cNvPicPr preferRelativeResize="0"/>
          <p:nvPr/>
        </p:nvPicPr>
        <p:blipFill>
          <a:blip r:embed="rId4">
            <a:alphaModFix/>
          </a:blip>
          <a:stretch>
            <a:fillRect/>
          </a:stretch>
        </p:blipFill>
        <p:spPr>
          <a:xfrm>
            <a:off x="3419275" y="1283050"/>
            <a:ext cx="2922349" cy="1288700"/>
          </a:xfrm>
          <a:prstGeom prst="rect">
            <a:avLst/>
          </a:prstGeom>
          <a:noFill/>
          <a:ln>
            <a:noFill/>
          </a:ln>
        </p:spPr>
      </p:pic>
      <p:pic>
        <p:nvPicPr>
          <p:cNvPr id="163" name="Google Shape;163;p27"/>
          <p:cNvPicPr preferRelativeResize="0"/>
          <p:nvPr/>
        </p:nvPicPr>
        <p:blipFill>
          <a:blip r:embed="rId5">
            <a:alphaModFix/>
          </a:blip>
          <a:stretch>
            <a:fillRect/>
          </a:stretch>
        </p:blipFill>
        <p:spPr>
          <a:xfrm>
            <a:off x="3419275" y="3456200"/>
            <a:ext cx="2922349" cy="1528924"/>
          </a:xfrm>
          <a:prstGeom prst="rect">
            <a:avLst/>
          </a:prstGeom>
          <a:noFill/>
          <a:ln>
            <a:noFill/>
          </a:ln>
        </p:spPr>
      </p:pic>
      <p:sp>
        <p:nvSpPr>
          <p:cNvPr id="164" name="Google Shape;164;p27"/>
          <p:cNvSpPr txBox="1"/>
          <p:nvPr/>
        </p:nvSpPr>
        <p:spPr>
          <a:xfrm>
            <a:off x="6388000" y="588450"/>
            <a:ext cx="2657700" cy="29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3</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事前知識から画像にタグ付け</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テレビ番組『Big Bang Theory』に登場する</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7人のメインキャラクターにタグ付けして</a:t>
            </a:r>
            <a:r>
              <a:rPr lang="ja" sz="800">
                <a:solidFill>
                  <a:schemeClr val="accent3"/>
                </a:solidFill>
                <a:latin typeface="Proxima Nova"/>
                <a:ea typeface="Proxima Nova"/>
                <a:cs typeface="Proxima Nova"/>
                <a:sym typeface="Proxima Nova"/>
              </a:rPr>
              <a:t>→</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モデルはあらかじめ番組に学習し画像から顔検出して</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7人を判別してタグ付けする</a:t>
            </a: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4</a:t>
            </a:r>
            <a:r>
              <a:rPr lang="ja" sz="800">
                <a:solidFill>
                  <a:schemeClr val="accent3"/>
                </a:solidFill>
                <a:latin typeface="Proxima Nova"/>
                <a:ea typeface="Proxima Nova"/>
                <a:cs typeface="Proxima Nova"/>
                <a:sym typeface="Proxima Nova"/>
              </a:rPr>
              <a:t>. </a:t>
            </a:r>
            <a:r>
              <a:rPr lang="ja" sz="800">
                <a:solidFill>
                  <a:schemeClr val="accent3"/>
                </a:solidFill>
                <a:latin typeface="Proxima Nova"/>
                <a:ea typeface="Proxima Nova"/>
                <a:cs typeface="Proxima Nova"/>
                <a:sym typeface="Proxima Nova"/>
              </a:rPr>
              <a:t>質問に対応する</a:t>
            </a:r>
            <a:r>
              <a:rPr lang="ja" sz="800">
                <a:solidFill>
                  <a:schemeClr val="accent3"/>
                </a:solidFill>
                <a:latin typeface="Proxima Nova"/>
                <a:ea typeface="Proxima Nova"/>
                <a:cs typeface="Proxima Nova"/>
                <a:sym typeface="Proxima Nova"/>
              </a:rPr>
              <a:t>画像の</a:t>
            </a:r>
            <a:r>
              <a:rPr lang="ja" sz="800">
                <a:solidFill>
                  <a:schemeClr val="accent3"/>
                </a:solidFill>
                <a:latin typeface="Proxima Nova"/>
                <a:ea typeface="Proxima Nova"/>
                <a:cs typeface="Proxima Nova"/>
                <a:sym typeface="Proxima Nova"/>
              </a:rPr>
              <a:t>編集</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ダニエルクレイグはサングラスの絵文字，シーンコネリーはウインクの絵文字で隠してに対して顔検出を行い、絵文字を配置する</a:t>
            </a:r>
            <a:endParaRPr sz="800">
              <a:solidFill>
                <a:schemeClr val="accent3"/>
              </a:solidFill>
              <a:latin typeface="Proxima Nova"/>
              <a:ea typeface="Proxima Nova"/>
              <a:cs typeface="Proxima Nova"/>
              <a:sym typeface="Proxima Nova"/>
            </a:endParaRPr>
          </a:p>
        </p:txBody>
      </p:sp>
      <p:pic>
        <p:nvPicPr>
          <p:cNvPr id="165" name="Google Shape;165;p27"/>
          <p:cNvPicPr preferRelativeResize="0"/>
          <p:nvPr/>
        </p:nvPicPr>
        <p:blipFill>
          <a:blip r:embed="rId6">
            <a:alphaModFix/>
          </a:blip>
          <a:stretch>
            <a:fillRect/>
          </a:stretch>
        </p:blipFill>
        <p:spPr>
          <a:xfrm>
            <a:off x="6438675" y="1388925"/>
            <a:ext cx="2705326" cy="1458975"/>
          </a:xfrm>
          <a:prstGeom prst="rect">
            <a:avLst/>
          </a:prstGeom>
          <a:noFill/>
          <a:ln>
            <a:noFill/>
          </a:ln>
        </p:spPr>
      </p:pic>
      <p:pic>
        <p:nvPicPr>
          <p:cNvPr id="166" name="Google Shape;166;p27"/>
          <p:cNvPicPr preferRelativeResize="0"/>
          <p:nvPr/>
        </p:nvPicPr>
        <p:blipFill rotWithShape="1">
          <a:blip r:embed="rId7">
            <a:alphaModFix/>
          </a:blip>
          <a:srcRect b="62165" l="0" r="0" t="0"/>
          <a:stretch/>
        </p:blipFill>
        <p:spPr>
          <a:xfrm>
            <a:off x="6438675" y="3461743"/>
            <a:ext cx="2705324" cy="1523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152625" y="2913150"/>
            <a:ext cx="3693552" cy="2077650"/>
          </a:xfrm>
          <a:prstGeom prst="rect">
            <a:avLst/>
          </a:prstGeom>
          <a:noFill/>
          <a:ln>
            <a:noFill/>
          </a:ln>
        </p:spPr>
      </p:pic>
      <p:sp>
        <p:nvSpPr>
          <p:cNvPr id="172" name="Google Shape;172;p2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Embodied Task Planning with Large Language Models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ロボットのタスク遂行のためLLMとvisual perception modelsを</a:t>
            </a:r>
            <a:br>
              <a:rPr lang="ja" sz="822"/>
            </a:br>
            <a:r>
              <a:rPr lang="ja" sz="822"/>
              <a:t>組み合わせ場面に存在するオブジェクトに従って</a:t>
            </a:r>
            <a:br>
              <a:rPr lang="ja" sz="822"/>
            </a:br>
            <a:r>
              <a:rPr lang="ja" sz="822"/>
              <a:t>実行可能なプランを生成するTAsk Planing Agent (TaPA)を提案する。</a:t>
            </a:r>
            <a:endParaRPr sz="822"/>
          </a:p>
          <a:p>
            <a:pPr indent="0" lvl="0" marL="0" rtl="0" algn="l">
              <a:spcBef>
                <a:spcPts val="1200"/>
              </a:spcBef>
              <a:spcAft>
                <a:spcPts val="0"/>
              </a:spcAft>
              <a:buSzPts val="1018"/>
              <a:buNone/>
            </a:pPr>
            <a:r>
              <a:rPr lang="ja" sz="1200"/>
              <a:t>新規性・差分</a:t>
            </a:r>
            <a:br>
              <a:rPr lang="ja" sz="1200"/>
            </a:br>
            <a:r>
              <a:rPr lang="ja" sz="800"/>
              <a:t>LLMによるロボットの行動生成ではLLMが周辺情報を認識</a:t>
            </a:r>
            <a:r>
              <a:rPr lang="ja" sz="800"/>
              <a:t>でき</a:t>
            </a:r>
            <a:r>
              <a:rPr lang="ja" sz="800"/>
              <a:t>無いことが</a:t>
            </a:r>
            <a:br>
              <a:rPr lang="ja" sz="800"/>
            </a:br>
            <a:r>
              <a:rPr lang="ja" sz="800"/>
              <a:t>課題。解決方法として複雑なタスクの実行には手段と実行を実行する</a:t>
            </a:r>
            <a:br>
              <a:rPr lang="ja" sz="800"/>
            </a:br>
            <a:r>
              <a:rPr lang="ja" sz="800"/>
              <a:t>Agentを構築する必要がありTaPAで生成</a:t>
            </a:r>
            <a:endParaRPr sz="800"/>
          </a:p>
          <a:p>
            <a:pPr indent="0" lvl="0" marL="0" rtl="0" algn="l">
              <a:spcBef>
                <a:spcPts val="1200"/>
              </a:spcBef>
              <a:spcAft>
                <a:spcPts val="0"/>
              </a:spcAft>
              <a:buSzPts val="1018"/>
              <a:buNone/>
            </a:pPr>
            <a:r>
              <a:rPr lang="ja" sz="1200"/>
              <a:t>手法</a:t>
            </a:r>
            <a:br>
              <a:rPr lang="ja" sz="1200"/>
            </a:br>
            <a:r>
              <a:rPr lang="ja" sz="822"/>
              <a:t>TaPAでは、屋内での場面、行動計画の３つを含むマルチモーダルデータセットを構築</a:t>
            </a:r>
            <a:br>
              <a:rPr lang="ja" sz="822"/>
            </a:br>
            <a:r>
              <a:rPr lang="ja" sz="822"/>
              <a:t>GPT-3.5で生成されたプロンプトと場面に存在するオブジェクトのリストに生成</a:t>
            </a:r>
            <a:br>
              <a:rPr lang="ja" sz="822"/>
            </a:br>
            <a:r>
              <a:rPr lang="ja" sz="822"/>
              <a:t>多数の指示と対応する行動計画を生成</a:t>
            </a:r>
            <a:br>
              <a:rPr lang="ja" sz="822"/>
            </a:br>
            <a:r>
              <a:rPr lang="ja" sz="822"/>
              <a:t>生成データは行動計画の作成に使用、この処理中にマルチビューRGB画像から</a:t>
            </a:r>
            <a:br>
              <a:rPr lang="ja" sz="822"/>
            </a:br>
            <a:r>
              <a:rPr lang="ja" sz="822"/>
              <a:t>オブジェクトを取得します</a:t>
            </a:r>
            <a:endParaRPr sz="822"/>
          </a:p>
          <a:p>
            <a:pPr indent="0" lvl="0" marL="0" rtl="0" algn="l">
              <a:spcBef>
                <a:spcPts val="1200"/>
              </a:spcBef>
              <a:spcAft>
                <a:spcPts val="1200"/>
              </a:spcAft>
              <a:buSzPts val="1018"/>
              <a:buNone/>
            </a:pPr>
            <a:r>
              <a:t/>
            </a:r>
            <a:endParaRPr sz="1065">
              <a:solidFill>
                <a:srgbClr val="4A86E8"/>
              </a:solidFill>
            </a:endParaRPr>
          </a:p>
        </p:txBody>
      </p:sp>
      <p:sp>
        <p:nvSpPr>
          <p:cNvPr id="173" name="Google Shape;173;p28"/>
          <p:cNvSpPr txBox="1"/>
          <p:nvPr/>
        </p:nvSpPr>
        <p:spPr>
          <a:xfrm>
            <a:off x="4281750" y="588225"/>
            <a:ext cx="4814700" cy="443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Data Generation of Embodied Task Planning</a:t>
            </a: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3D画像X_sを入力にクラス名のリストをLLMの入力として取得します。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タスクの実行計画をGPT3.5を使用して表現します。ロボットが実行可能なオブジェクトを指定するため入力リストに実行可能オブジェクトが無かったり、複数あって省略(冷蔵庫が複数あっても1つしか冷蔵庫としない[ことで混乱しないようにしています 推測です])されたオブジェクトに対して正解オブジェクトリストの中からリストに無いオブジェクトをランダムで置き換えます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実験</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60 個の検証サンプルを用いて，TaPA 手法と，LLaMA や GPT-3.5 を含む最先端の LLM，LLaMA を含む LMM を比較しました。異なる手法から生成された行動ステップの成功率を以下の表に示します。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TaPAは、キッチン、リビング、ベッドルーム、バスルームを含む4つの場面すべてにおいて、すべての大規模モデルの中で最適な性能を達成しました。また、TaPAの平均成功率は、GPT-3.5よりも6.38%高いです。</a:t>
            </a:r>
            <a:endParaRPr sz="800">
              <a:solidFill>
                <a:schemeClr val="accent3"/>
              </a:solidFill>
              <a:latin typeface="Proxima Nova"/>
              <a:ea typeface="Proxima Nova"/>
              <a:cs typeface="Proxima Nova"/>
              <a:sym typeface="Proxima Nova"/>
            </a:endParaRPr>
          </a:p>
        </p:txBody>
      </p:sp>
      <p:pic>
        <p:nvPicPr>
          <p:cNvPr id="174" name="Google Shape;174;p28"/>
          <p:cNvPicPr preferRelativeResize="0"/>
          <p:nvPr/>
        </p:nvPicPr>
        <p:blipFill>
          <a:blip r:embed="rId4">
            <a:alphaModFix/>
          </a:blip>
          <a:stretch>
            <a:fillRect/>
          </a:stretch>
        </p:blipFill>
        <p:spPr>
          <a:xfrm>
            <a:off x="4281750" y="1593525"/>
            <a:ext cx="4814700" cy="1537137"/>
          </a:xfrm>
          <a:prstGeom prst="rect">
            <a:avLst/>
          </a:prstGeom>
          <a:noFill/>
          <a:ln>
            <a:noFill/>
          </a:ln>
        </p:spPr>
      </p:pic>
      <p:pic>
        <p:nvPicPr>
          <p:cNvPr id="175" name="Google Shape;175;p28"/>
          <p:cNvPicPr preferRelativeResize="0"/>
          <p:nvPr/>
        </p:nvPicPr>
        <p:blipFill>
          <a:blip r:embed="rId5">
            <a:alphaModFix/>
          </a:blip>
          <a:stretch>
            <a:fillRect/>
          </a:stretch>
        </p:blipFill>
        <p:spPr>
          <a:xfrm>
            <a:off x="4361250" y="3615102"/>
            <a:ext cx="4735200" cy="8716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 Visual Classification via Description from Large Language Models 2023 </a:t>
            </a:r>
            <a:endParaRPr sz="1569" u="sng"/>
          </a:p>
          <a:p>
            <a:pPr indent="0" lvl="0" marL="0" rtl="0" algn="l">
              <a:spcBef>
                <a:spcPts val="1200"/>
              </a:spcBef>
              <a:spcAft>
                <a:spcPts val="0"/>
              </a:spcAft>
              <a:buSzPts val="1018"/>
              <a:buNone/>
            </a:pPr>
            <a:r>
              <a:rPr lang="ja" sz="1200"/>
              <a:t>概要</a:t>
            </a:r>
            <a:br>
              <a:rPr lang="ja" sz="1200"/>
            </a:br>
            <a:r>
              <a:rPr lang="ja" sz="822"/>
              <a:t>画像の説明文とその画像を学習させるCLIPの説明文をLLMに生成させる</a:t>
            </a:r>
            <a:br>
              <a:rPr lang="ja" sz="822"/>
            </a:br>
            <a:r>
              <a:rPr lang="ja" sz="822"/>
              <a:t>画像分類モデルで、分類理由が自然言語でわかる</a:t>
            </a:r>
            <a:br>
              <a:rPr lang="ja" sz="822"/>
            </a:br>
            <a:r>
              <a:rPr lang="ja" sz="822"/>
              <a:t>CLIPよりも分類精度が4～5%</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画像のクラス名ごとにそれに関連する識別特徴をGPT3.5で生成し</a:t>
            </a:r>
            <a:br>
              <a:rPr lang="ja" sz="822"/>
            </a:br>
            <a:r>
              <a:rPr lang="ja" sz="822"/>
              <a:t>CLIPのtext encoderに渡します。ここで作られる埋め込みベクトルと、</a:t>
            </a:r>
            <a:br>
              <a:rPr lang="ja" sz="822"/>
            </a:br>
            <a:r>
              <a:rPr lang="ja" sz="822"/>
              <a:t>画像から抽出した埋め込みベクトルを距離を近づけるように学習を実施</a:t>
            </a:r>
            <a:br>
              <a:rPr lang="ja" sz="822"/>
            </a:br>
            <a:br>
              <a:rPr lang="ja" sz="822"/>
            </a:br>
            <a:endParaRPr sz="1065">
              <a:solidFill>
                <a:srgbClr val="4A86E8"/>
              </a:solidFill>
            </a:endParaRPr>
          </a:p>
        </p:txBody>
      </p:sp>
      <p:sp>
        <p:nvSpPr>
          <p:cNvPr id="181" name="Google Shape;181;p29"/>
          <p:cNvSpPr txBox="1"/>
          <p:nvPr/>
        </p:nvSpPr>
        <p:spPr>
          <a:xfrm>
            <a:off x="3497875" y="492325"/>
            <a:ext cx="5578500" cy="33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000">
                <a:solidFill>
                  <a:schemeClr val="accent3"/>
                </a:solidFill>
                <a:latin typeface="Proxima Nova"/>
                <a:ea typeface="Proxima Nova"/>
                <a:cs typeface="Proxima Nova"/>
                <a:sym typeface="Proxima Nova"/>
              </a:rPr>
              <a:t>識別特徴の生成</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プロンプトにカテゴリ名を入力し、カテゴリを見分けるために必要な特徴量をLLMで列挙させ識別特徴とする。</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距離計算</a:t>
            </a:r>
            <a:br>
              <a:rPr lang="ja" sz="9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画像ベクトルとテキストベクトルのコサイン類似度。</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br>
              <a:rPr lang="ja" sz="800">
                <a:solidFill>
                  <a:schemeClr val="accent3"/>
                </a:solidFill>
                <a:latin typeface="Proxima Nova"/>
                <a:ea typeface="Proxima Nova"/>
                <a:cs typeface="Proxima Nova"/>
                <a:sym typeface="Proxima Nova"/>
              </a:rPr>
            </a:br>
            <a:r>
              <a:rPr lang="ja" sz="1000">
                <a:solidFill>
                  <a:schemeClr val="accent3"/>
                </a:solidFill>
                <a:latin typeface="Proxima Nova"/>
                <a:ea typeface="Proxima Nova"/>
                <a:cs typeface="Proxima Nova"/>
                <a:sym typeface="Proxima Nova"/>
              </a:rPr>
              <a:t>未学習カテゴリの推論</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学習にない2021/2以降のカテゴリを使用したImageNetdataの検証データ内に追加して結果を比較しました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Ever Givenはスエズ運河をふさいだ船の名前、Wordleは数独みたいな単語ゲームだったはず</a:t>
            </a:r>
            <a:endParaRPr sz="800">
              <a:solidFill>
                <a:schemeClr val="accent3"/>
              </a:solidFill>
              <a:latin typeface="Proxima Nova"/>
              <a:ea typeface="Proxima Nova"/>
              <a:cs typeface="Proxima Nova"/>
              <a:sym typeface="Proxima Nova"/>
            </a:endParaRPr>
          </a:p>
        </p:txBody>
      </p:sp>
      <p:pic>
        <p:nvPicPr>
          <p:cNvPr id="182" name="Google Shape;182;p29"/>
          <p:cNvPicPr preferRelativeResize="0"/>
          <p:nvPr/>
        </p:nvPicPr>
        <p:blipFill>
          <a:blip r:embed="rId3">
            <a:alphaModFix/>
          </a:blip>
          <a:stretch>
            <a:fillRect/>
          </a:stretch>
        </p:blipFill>
        <p:spPr>
          <a:xfrm>
            <a:off x="0" y="3628535"/>
            <a:ext cx="3419200" cy="1169065"/>
          </a:xfrm>
          <a:prstGeom prst="rect">
            <a:avLst/>
          </a:prstGeom>
          <a:noFill/>
          <a:ln>
            <a:noFill/>
          </a:ln>
        </p:spPr>
      </p:pic>
      <p:sp>
        <p:nvSpPr>
          <p:cNvPr id="183" name="Google Shape;183;p29"/>
          <p:cNvSpPr/>
          <p:nvPr/>
        </p:nvSpPr>
        <p:spPr>
          <a:xfrm>
            <a:off x="234400"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CLIP</a:t>
            </a:r>
            <a:endParaRPr b="1" sz="1200">
              <a:solidFill>
                <a:schemeClr val="accent2"/>
              </a:solidFill>
              <a:latin typeface="Times New Roman"/>
              <a:ea typeface="Times New Roman"/>
              <a:cs typeface="Times New Roman"/>
              <a:sym typeface="Times New Roman"/>
            </a:endParaRPr>
          </a:p>
        </p:txBody>
      </p:sp>
      <p:sp>
        <p:nvSpPr>
          <p:cNvPr id="184" name="Google Shape;184;p29"/>
          <p:cNvSpPr/>
          <p:nvPr/>
        </p:nvSpPr>
        <p:spPr>
          <a:xfrm>
            <a:off x="1702425" y="4590025"/>
            <a:ext cx="1259700" cy="193800"/>
          </a:xfrm>
          <a:prstGeom prst="roundRect">
            <a:avLst>
              <a:gd fmla="val 16667"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accent2"/>
                </a:solidFill>
                <a:latin typeface="Times New Roman"/>
                <a:ea typeface="Times New Roman"/>
                <a:cs typeface="Times New Roman"/>
                <a:sym typeface="Times New Roman"/>
              </a:rPr>
              <a:t>提案手法</a:t>
            </a:r>
            <a:endParaRPr b="1" sz="1200">
              <a:solidFill>
                <a:schemeClr val="accent2"/>
              </a:solidFill>
              <a:latin typeface="Times New Roman"/>
              <a:ea typeface="Times New Roman"/>
              <a:cs typeface="Times New Roman"/>
              <a:sym typeface="Times New Roman"/>
            </a:endParaRPr>
          </a:p>
        </p:txBody>
      </p:sp>
      <p:sp>
        <p:nvSpPr>
          <p:cNvPr id="185" name="Google Shape;185;p29"/>
          <p:cNvSpPr txBox="1"/>
          <p:nvPr/>
        </p:nvSpPr>
        <p:spPr>
          <a:xfrm>
            <a:off x="3611825" y="2380225"/>
            <a:ext cx="52005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s(c, x) = \frac{1}{|D(c)|}\sum_{d\in D(c)}\phi(d, x) \newcommand{\argmax}{\mathop{\rm arg~max}\limits} </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D(c): カテゴリcの記述子の集合</a:t>
            </a:r>
            <a:br>
              <a:rPr lang="ja" sz="900">
                <a:latin typeface="Proxima Nova"/>
                <a:ea typeface="Proxima Nova"/>
                <a:cs typeface="Proxima Nova"/>
                <a:sym typeface="Proxima Nova"/>
              </a:rPr>
            </a:br>
            <a:r>
              <a:rPr lang="ja" sz="900">
                <a:latin typeface="Proxima Nova"/>
                <a:ea typeface="Proxima Nova"/>
                <a:cs typeface="Proxima Nova"/>
                <a:sym typeface="Proxima Nova"/>
              </a:rPr>
              <a:t>- \phi(d, x):画像xと記述子dのコサイン類似度</a:t>
            </a:r>
            <a:endParaRPr sz="900">
              <a:latin typeface="Proxima Nova"/>
              <a:ea typeface="Proxima Nova"/>
              <a:cs typeface="Proxima Nova"/>
              <a:sym typeface="Proxima Nova"/>
            </a:endParaRPr>
          </a:p>
        </p:txBody>
      </p:sp>
      <p:sp>
        <p:nvSpPr>
          <p:cNvPr id="186" name="Google Shape;186;p29"/>
          <p:cNvSpPr txBox="1"/>
          <p:nvPr/>
        </p:nvSpPr>
        <p:spPr>
          <a:xfrm>
            <a:off x="3611825" y="2890925"/>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\argmax_{c \in C} s(c, x)</a:t>
            </a:r>
            <a:endParaRPr sz="900">
              <a:latin typeface="Proxima Nova"/>
              <a:ea typeface="Proxima Nova"/>
              <a:cs typeface="Proxima Nova"/>
              <a:sym typeface="Proxima Nova"/>
            </a:endParaRPr>
          </a:p>
          <a:p>
            <a:pPr indent="0" lvl="0" marL="0" rtl="0" algn="l">
              <a:spcBef>
                <a:spcPts val="0"/>
              </a:spcBef>
              <a:spcAft>
                <a:spcPts val="0"/>
              </a:spcAft>
              <a:buNone/>
            </a:pPr>
            <a:r>
              <a:rPr lang="ja" sz="900">
                <a:latin typeface="Proxima Nova"/>
                <a:ea typeface="Proxima Nova"/>
                <a:cs typeface="Proxima Nova"/>
                <a:sym typeface="Proxima Nova"/>
              </a:rPr>
              <a:t>- C: 層カテゴリ数</a:t>
            </a:r>
            <a:endParaRPr sz="900">
              <a:latin typeface="Proxima Nova"/>
              <a:ea typeface="Proxima Nova"/>
              <a:cs typeface="Proxima Nova"/>
              <a:sym typeface="Proxima Nova"/>
            </a:endParaRPr>
          </a:p>
        </p:txBody>
      </p:sp>
      <p:sp>
        <p:nvSpPr>
          <p:cNvPr id="187" name="Google Shape;187;p29"/>
          <p:cNvSpPr/>
          <p:nvPr/>
        </p:nvSpPr>
        <p:spPr>
          <a:xfrm>
            <a:off x="43950" y="273875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分類画像</a:t>
            </a:r>
            <a:endParaRPr b="1" sz="800">
              <a:solidFill>
                <a:schemeClr val="accent3"/>
              </a:solidFill>
              <a:latin typeface="Times New Roman"/>
              <a:ea typeface="Times New Roman"/>
              <a:cs typeface="Times New Roman"/>
              <a:sym typeface="Times New Roman"/>
            </a:endParaRPr>
          </a:p>
        </p:txBody>
      </p:sp>
      <p:sp>
        <p:nvSpPr>
          <p:cNvPr id="188" name="Google Shape;188;p29"/>
          <p:cNvSpPr/>
          <p:nvPr/>
        </p:nvSpPr>
        <p:spPr>
          <a:xfrm>
            <a:off x="43950" y="3248300"/>
            <a:ext cx="7743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カテゴリ名</a:t>
            </a:r>
            <a:endParaRPr b="1" sz="800">
              <a:solidFill>
                <a:schemeClr val="accent3"/>
              </a:solidFill>
              <a:latin typeface="Times New Roman"/>
              <a:ea typeface="Times New Roman"/>
              <a:cs typeface="Times New Roman"/>
              <a:sym typeface="Times New Roman"/>
            </a:endParaRPr>
          </a:p>
        </p:txBody>
      </p:sp>
      <p:sp>
        <p:nvSpPr>
          <p:cNvPr id="189" name="Google Shape;189;p29"/>
          <p:cNvSpPr/>
          <p:nvPr/>
        </p:nvSpPr>
        <p:spPr>
          <a:xfrm>
            <a:off x="858475" y="3248300"/>
            <a:ext cx="5415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GPT3.5</a:t>
            </a:r>
            <a:endParaRPr b="1" sz="800">
              <a:solidFill>
                <a:schemeClr val="accent3"/>
              </a:solidFill>
              <a:latin typeface="Times New Roman"/>
              <a:ea typeface="Times New Roman"/>
              <a:cs typeface="Times New Roman"/>
              <a:sym typeface="Times New Roman"/>
            </a:endParaRPr>
          </a:p>
        </p:txBody>
      </p:sp>
      <p:sp>
        <p:nvSpPr>
          <p:cNvPr id="190" name="Google Shape;190;p29"/>
          <p:cNvSpPr/>
          <p:nvPr/>
        </p:nvSpPr>
        <p:spPr>
          <a:xfrm>
            <a:off x="1444400" y="3248300"/>
            <a:ext cx="645000" cy="193800"/>
          </a:xfrm>
          <a:prstGeom prst="roundRect">
            <a:avLst>
              <a:gd fmla="val 16667" name="adj"/>
            </a:avLst>
          </a:prstGeom>
          <a:solidFill>
            <a:srgbClr val="C9DAF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識別特徴</a:t>
            </a:r>
            <a:endParaRPr b="1" sz="800">
              <a:solidFill>
                <a:schemeClr val="accent3"/>
              </a:solidFill>
              <a:latin typeface="Times New Roman"/>
              <a:ea typeface="Times New Roman"/>
              <a:cs typeface="Times New Roman"/>
              <a:sym typeface="Times New Roman"/>
            </a:endParaRPr>
          </a:p>
        </p:txBody>
      </p:sp>
      <p:sp>
        <p:nvSpPr>
          <p:cNvPr id="191" name="Google Shape;191;p29"/>
          <p:cNvSpPr/>
          <p:nvPr/>
        </p:nvSpPr>
        <p:spPr>
          <a:xfrm>
            <a:off x="2154425" y="324830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文CLIP</a:t>
            </a:r>
            <a:endParaRPr b="1" sz="800">
              <a:solidFill>
                <a:schemeClr val="accent3"/>
              </a:solidFill>
              <a:latin typeface="Times New Roman"/>
              <a:ea typeface="Times New Roman"/>
              <a:cs typeface="Times New Roman"/>
              <a:sym typeface="Times New Roman"/>
            </a:endParaRPr>
          </a:p>
        </p:txBody>
      </p:sp>
      <p:sp>
        <p:nvSpPr>
          <p:cNvPr id="192" name="Google Shape;192;p29"/>
          <p:cNvSpPr/>
          <p:nvPr/>
        </p:nvSpPr>
        <p:spPr>
          <a:xfrm>
            <a:off x="2154425" y="2738750"/>
            <a:ext cx="5937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画CLIP</a:t>
            </a:r>
            <a:endParaRPr b="1" sz="800">
              <a:solidFill>
                <a:schemeClr val="accent3"/>
              </a:solidFill>
              <a:latin typeface="Times New Roman"/>
              <a:ea typeface="Times New Roman"/>
              <a:cs typeface="Times New Roman"/>
              <a:sym typeface="Times New Roman"/>
            </a:endParaRPr>
          </a:p>
        </p:txBody>
      </p:sp>
      <p:sp>
        <p:nvSpPr>
          <p:cNvPr id="193" name="Google Shape;193;p29"/>
          <p:cNvSpPr/>
          <p:nvPr/>
        </p:nvSpPr>
        <p:spPr>
          <a:xfrm>
            <a:off x="2799675" y="273875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sp>
        <p:nvSpPr>
          <p:cNvPr id="194" name="Google Shape;194;p29"/>
          <p:cNvSpPr/>
          <p:nvPr/>
        </p:nvSpPr>
        <p:spPr>
          <a:xfrm>
            <a:off x="2799675" y="3248300"/>
            <a:ext cx="645000" cy="1938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800">
                <a:solidFill>
                  <a:schemeClr val="accent3"/>
                </a:solidFill>
                <a:latin typeface="Times New Roman"/>
                <a:ea typeface="Times New Roman"/>
                <a:cs typeface="Times New Roman"/>
                <a:sym typeface="Times New Roman"/>
              </a:rPr>
              <a:t>ベクトル</a:t>
            </a:r>
            <a:endParaRPr b="1" sz="800">
              <a:solidFill>
                <a:schemeClr val="accent3"/>
              </a:solidFill>
              <a:latin typeface="Times New Roman"/>
              <a:ea typeface="Times New Roman"/>
              <a:cs typeface="Times New Roman"/>
              <a:sym typeface="Times New Roman"/>
            </a:endParaRPr>
          </a:p>
        </p:txBody>
      </p:sp>
      <p:cxnSp>
        <p:nvCxnSpPr>
          <p:cNvPr id="195" name="Google Shape;195;p29"/>
          <p:cNvCxnSpPr>
            <a:stCxn id="187" idx="3"/>
            <a:endCxn id="192" idx="1"/>
          </p:cNvCxnSpPr>
          <p:nvPr/>
        </p:nvCxnSpPr>
        <p:spPr>
          <a:xfrm>
            <a:off x="818250" y="2835650"/>
            <a:ext cx="1336200" cy="0"/>
          </a:xfrm>
          <a:prstGeom prst="straightConnector1">
            <a:avLst/>
          </a:prstGeom>
          <a:noFill/>
          <a:ln cap="flat" cmpd="sng" w="9525">
            <a:solidFill>
              <a:schemeClr val="accent3"/>
            </a:solidFill>
            <a:prstDash val="solid"/>
            <a:round/>
            <a:headEnd len="med" w="med" type="none"/>
            <a:tailEnd len="med" w="med" type="triangle"/>
          </a:ln>
        </p:spPr>
      </p:cxnSp>
      <p:cxnSp>
        <p:nvCxnSpPr>
          <p:cNvPr id="196" name="Google Shape;196;p29"/>
          <p:cNvCxnSpPr>
            <a:stCxn id="188" idx="3"/>
            <a:endCxn id="189" idx="1"/>
          </p:cNvCxnSpPr>
          <p:nvPr/>
        </p:nvCxnSpPr>
        <p:spPr>
          <a:xfrm>
            <a:off x="818250" y="3345200"/>
            <a:ext cx="40200" cy="0"/>
          </a:xfrm>
          <a:prstGeom prst="straightConnector1">
            <a:avLst/>
          </a:prstGeom>
          <a:noFill/>
          <a:ln cap="flat" cmpd="sng" w="9525">
            <a:solidFill>
              <a:schemeClr val="accent3"/>
            </a:solidFill>
            <a:prstDash val="solid"/>
            <a:round/>
            <a:headEnd len="med" w="med" type="none"/>
            <a:tailEnd len="med" w="med" type="triangle"/>
          </a:ln>
        </p:spPr>
      </p:cxnSp>
      <p:cxnSp>
        <p:nvCxnSpPr>
          <p:cNvPr id="197" name="Google Shape;197;p29"/>
          <p:cNvCxnSpPr>
            <a:stCxn id="189" idx="3"/>
            <a:endCxn id="190" idx="1"/>
          </p:cNvCxnSpPr>
          <p:nvPr/>
        </p:nvCxnSpPr>
        <p:spPr>
          <a:xfrm>
            <a:off x="1399975" y="3345200"/>
            <a:ext cx="44400" cy="0"/>
          </a:xfrm>
          <a:prstGeom prst="straightConnector1">
            <a:avLst/>
          </a:prstGeom>
          <a:noFill/>
          <a:ln cap="flat" cmpd="sng" w="9525">
            <a:solidFill>
              <a:schemeClr val="accent3"/>
            </a:solidFill>
            <a:prstDash val="solid"/>
            <a:round/>
            <a:headEnd len="med" w="med" type="none"/>
            <a:tailEnd len="med" w="med" type="triangle"/>
          </a:ln>
        </p:spPr>
      </p:cxnSp>
      <p:cxnSp>
        <p:nvCxnSpPr>
          <p:cNvPr id="198" name="Google Shape;198;p29"/>
          <p:cNvCxnSpPr>
            <a:stCxn id="192" idx="3"/>
            <a:endCxn id="193" idx="1"/>
          </p:cNvCxnSpPr>
          <p:nvPr/>
        </p:nvCxnSpPr>
        <p:spPr>
          <a:xfrm>
            <a:off x="2748125" y="283565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199" name="Google Shape;199;p29"/>
          <p:cNvCxnSpPr>
            <a:stCxn id="190" idx="3"/>
            <a:endCxn id="191" idx="1"/>
          </p:cNvCxnSpPr>
          <p:nvPr/>
        </p:nvCxnSpPr>
        <p:spPr>
          <a:xfrm>
            <a:off x="2089400" y="3345200"/>
            <a:ext cx="65100" cy="0"/>
          </a:xfrm>
          <a:prstGeom prst="straightConnector1">
            <a:avLst/>
          </a:prstGeom>
          <a:noFill/>
          <a:ln cap="flat" cmpd="sng" w="9525">
            <a:solidFill>
              <a:schemeClr val="accent3"/>
            </a:solidFill>
            <a:prstDash val="solid"/>
            <a:round/>
            <a:headEnd len="med" w="med" type="none"/>
            <a:tailEnd len="med" w="med" type="triangle"/>
          </a:ln>
        </p:spPr>
      </p:cxnSp>
      <p:cxnSp>
        <p:nvCxnSpPr>
          <p:cNvPr id="200" name="Google Shape;200;p29"/>
          <p:cNvCxnSpPr>
            <a:stCxn id="191" idx="3"/>
            <a:endCxn id="194" idx="1"/>
          </p:cNvCxnSpPr>
          <p:nvPr/>
        </p:nvCxnSpPr>
        <p:spPr>
          <a:xfrm>
            <a:off x="2748125" y="3345200"/>
            <a:ext cx="51600" cy="0"/>
          </a:xfrm>
          <a:prstGeom prst="straightConnector1">
            <a:avLst/>
          </a:prstGeom>
          <a:noFill/>
          <a:ln cap="flat" cmpd="sng" w="9525">
            <a:solidFill>
              <a:schemeClr val="accent3"/>
            </a:solidFill>
            <a:prstDash val="solid"/>
            <a:round/>
            <a:headEnd len="med" w="med" type="none"/>
            <a:tailEnd len="med" w="med" type="triangle"/>
          </a:ln>
        </p:spPr>
      </p:cxnSp>
      <p:cxnSp>
        <p:nvCxnSpPr>
          <p:cNvPr id="201" name="Google Shape;201;p29"/>
          <p:cNvCxnSpPr>
            <a:stCxn id="194" idx="0"/>
            <a:endCxn id="193" idx="2"/>
          </p:cNvCxnSpPr>
          <p:nvPr/>
        </p:nvCxnSpPr>
        <p:spPr>
          <a:xfrm rot="10800000">
            <a:off x="3122175" y="2932700"/>
            <a:ext cx="0" cy="315600"/>
          </a:xfrm>
          <a:prstGeom prst="straightConnector1">
            <a:avLst/>
          </a:prstGeom>
          <a:noFill/>
          <a:ln cap="flat" cmpd="sng" w="9525">
            <a:solidFill>
              <a:schemeClr val="accent3"/>
            </a:solidFill>
            <a:prstDash val="solid"/>
            <a:round/>
            <a:headEnd len="med" w="med" type="triangle"/>
            <a:tailEnd len="med" w="med" type="triangle"/>
          </a:ln>
        </p:spPr>
      </p:cxnSp>
      <p:sp>
        <p:nvSpPr>
          <p:cNvPr id="202" name="Google Shape;202;p29"/>
          <p:cNvSpPr txBox="1"/>
          <p:nvPr/>
        </p:nvSpPr>
        <p:spPr>
          <a:xfrm>
            <a:off x="3075875" y="2884350"/>
            <a:ext cx="280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800">
                <a:latin typeface="Times New Roman"/>
                <a:ea typeface="Times New Roman"/>
                <a:cs typeface="Times New Roman"/>
                <a:sym typeface="Times New Roman"/>
              </a:rPr>
              <a:t>距離</a:t>
            </a:r>
            <a:endParaRPr sz="800">
              <a:latin typeface="Times New Roman"/>
              <a:ea typeface="Times New Roman"/>
              <a:cs typeface="Times New Roman"/>
              <a:sym typeface="Times New Roman"/>
            </a:endParaRPr>
          </a:p>
        </p:txBody>
      </p:sp>
      <p:pic>
        <p:nvPicPr>
          <p:cNvPr id="203" name="Google Shape;203;p29"/>
          <p:cNvPicPr preferRelativeResize="0"/>
          <p:nvPr/>
        </p:nvPicPr>
        <p:blipFill>
          <a:blip r:embed="rId4">
            <a:alphaModFix/>
          </a:blip>
          <a:stretch>
            <a:fillRect/>
          </a:stretch>
        </p:blipFill>
        <p:spPr>
          <a:xfrm>
            <a:off x="3724900" y="931663"/>
            <a:ext cx="5124450" cy="1152525"/>
          </a:xfrm>
          <a:prstGeom prst="rect">
            <a:avLst/>
          </a:prstGeom>
          <a:noFill/>
          <a:ln>
            <a:noFill/>
          </a:ln>
        </p:spPr>
      </p:pic>
      <p:pic>
        <p:nvPicPr>
          <p:cNvPr id="204" name="Google Shape;204;p29"/>
          <p:cNvPicPr preferRelativeResize="0"/>
          <p:nvPr/>
        </p:nvPicPr>
        <p:blipFill>
          <a:blip r:embed="rId5">
            <a:alphaModFix/>
          </a:blip>
          <a:stretch>
            <a:fillRect/>
          </a:stretch>
        </p:blipFill>
        <p:spPr>
          <a:xfrm>
            <a:off x="3688025" y="3803488"/>
            <a:ext cx="5029200" cy="12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269" u="sng"/>
              <a:t>Extracting Accurate Materials Data from Research Papers with Conversational Language Models and Prompt Engineering</a:t>
            </a:r>
            <a:r>
              <a:rPr lang="ja" sz="12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論文からの情報抽出をプロンプトとフォローアップの質問を工夫して、</a:t>
            </a:r>
            <a:br>
              <a:rPr lang="ja" sz="822"/>
            </a:br>
            <a:r>
              <a:rPr lang="ja" sz="822"/>
              <a:t>情報を精確に抽出できることを確認できるChatExtractを提案</a:t>
            </a:r>
            <a:endParaRPr sz="822"/>
          </a:p>
          <a:p>
            <a:pPr indent="0" lvl="0" marL="0" rtl="0" algn="l">
              <a:spcBef>
                <a:spcPts val="1200"/>
              </a:spcBef>
              <a:spcAft>
                <a:spcPts val="0"/>
              </a:spcAft>
              <a:buSzPts val="1018"/>
              <a:buNone/>
            </a:pPr>
            <a:r>
              <a:rPr lang="ja" sz="1200"/>
              <a:t>新規性・差分</a:t>
            </a:r>
            <a:br>
              <a:rPr lang="ja" sz="1200"/>
            </a:br>
            <a:r>
              <a:rPr lang="ja" sz="800"/>
              <a:t>既存のCLIPと比較して説明文をカテゴリ名から識別特徴として大量生成できる</a:t>
            </a:r>
            <a:br>
              <a:rPr lang="ja" sz="800"/>
            </a:br>
            <a:r>
              <a:rPr lang="ja" sz="800"/>
              <a:t>CLIPが抱えていた理不尽な回答の抑制、未学習カテゴリに対する精度高</a:t>
            </a:r>
            <a:endParaRPr sz="800"/>
          </a:p>
          <a:p>
            <a:pPr indent="0" lvl="0" marL="0" rtl="0" algn="l">
              <a:spcBef>
                <a:spcPts val="1200"/>
              </a:spcBef>
              <a:spcAft>
                <a:spcPts val="1200"/>
              </a:spcAft>
              <a:buSzPts val="1018"/>
              <a:buNone/>
            </a:pPr>
            <a:r>
              <a:rPr lang="ja" sz="1200"/>
              <a:t>手法</a:t>
            </a:r>
            <a:br>
              <a:rPr lang="ja" sz="1200"/>
            </a:br>
            <a:r>
              <a:rPr lang="ja" sz="822"/>
              <a:t> データの抽出は2つの主要なステージで行われます。</a:t>
            </a:r>
            <a:br>
              <a:rPr lang="ja" sz="822"/>
            </a:br>
            <a:r>
              <a:rPr lang="ja" sz="822"/>
              <a:t>ステージ(A)はシンプルな関連性のプロンプトであり、</a:t>
            </a:r>
            <a:br>
              <a:rPr lang="ja" sz="822"/>
            </a:br>
            <a:r>
              <a:rPr lang="ja" sz="822"/>
              <a:t>データを含まない文を除外するためにすべての文に適用されます。</a:t>
            </a:r>
            <a:br>
              <a:rPr lang="ja" sz="822"/>
            </a:br>
            <a:r>
              <a:rPr lang="ja" sz="822"/>
              <a:t>ステージ(B)では、ステージ(A)で正と判定された文からのデータ抽出を</a:t>
            </a:r>
            <a:br>
              <a:rPr lang="ja" sz="822"/>
            </a:br>
            <a:r>
              <a:rPr lang="ja" sz="822"/>
              <a:t>制御する一連のプロンプトを使用</a:t>
            </a:r>
            <a:br>
              <a:rPr lang="ja" sz="822"/>
            </a:br>
            <a:r>
              <a:rPr lang="ja" sz="822"/>
              <a:t>ステージ(B)のパフォーマンスを向上させるために、</a:t>
            </a:r>
            <a:br>
              <a:rPr lang="ja" sz="822"/>
            </a:br>
            <a:r>
              <a:rPr lang="ja" sz="822"/>
              <a:t>いくつかの工夫されたプロンプトと主要な特徴が開発されています。</a:t>
            </a:r>
            <a:br>
              <a:rPr lang="ja" sz="822"/>
            </a:br>
            <a:r>
              <a:rPr lang="ja" sz="822"/>
              <a:t>その特徴は以下の通りです: </a:t>
            </a:r>
            <a:br>
              <a:rPr lang="ja" sz="822"/>
            </a:br>
            <a:r>
              <a:rPr lang="ja" sz="822"/>
              <a:t>(1) データを単一値と複数値に分割します。</a:t>
            </a:r>
            <a:br>
              <a:rPr lang="ja" sz="822"/>
            </a:br>
            <a:r>
              <a:rPr lang="ja" sz="822"/>
              <a:t>単一のエントリが含まれるテキストは正確に抽出されやすく、</a:t>
            </a:r>
            <a:br>
              <a:rPr lang="ja" sz="822"/>
            </a:br>
            <a:r>
              <a:rPr lang="ja" sz="822"/>
              <a:t>追加のプロンプトを必要としません。</a:t>
            </a:r>
            <a:br>
              <a:rPr lang="ja" sz="822"/>
            </a:br>
            <a:r>
              <a:rPr lang="ja" sz="822"/>
              <a:t>一方、複数の値が含まれるテキストの抽出はエラーが発生しやすく、</a:t>
            </a:r>
            <a:br>
              <a:rPr lang="ja" sz="822"/>
            </a:br>
            <a:r>
              <a:rPr lang="ja" sz="822"/>
              <a:t>追加の検証が必要です。</a:t>
            </a:r>
            <a:br>
              <a:rPr lang="ja" sz="822"/>
            </a:br>
            <a:r>
              <a:rPr lang="ja" sz="822"/>
              <a:t>(2) テキストからデータが欠落している可能性を明示的に含めます。</a:t>
            </a:r>
            <a:br>
              <a:rPr lang="ja" sz="822"/>
            </a:br>
            <a:r>
              <a:rPr lang="ja" sz="822"/>
              <a:t>これにより、タスクを完了するために存在しないデータを作り上げる</a:t>
            </a:r>
            <a:br>
              <a:rPr lang="ja" sz="822"/>
            </a:br>
            <a:r>
              <a:rPr lang="ja" sz="822"/>
              <a:t>ことをモデルに抑制させます。</a:t>
            </a:r>
            <a:br>
              <a:rPr lang="ja" sz="822"/>
            </a:br>
            <a:r>
              <a:rPr lang="ja" sz="822"/>
              <a:t>(3) 適切な場合に負の回答を促す不確実性を引き起こす冗長なプロンプトを使用</a:t>
            </a:r>
            <a:br>
              <a:rPr lang="ja" sz="822"/>
            </a:br>
            <a:r>
              <a:rPr lang="ja" sz="822"/>
              <a:t>これにより、モデルは以前の回答を強化する代わりに</a:t>
            </a:r>
            <a:br>
              <a:rPr lang="ja" sz="822"/>
            </a:br>
            <a:r>
              <a:rPr lang="ja" sz="822"/>
              <a:t>テキストを再分析することができます。</a:t>
            </a:r>
            <a:br>
              <a:rPr lang="ja" sz="822"/>
            </a:br>
            <a:r>
              <a:rPr lang="ja" sz="822"/>
              <a:t>(4) 全ての質問を1つの会話に組み込み、各プロンプトで全てのデータを表現。</a:t>
            </a:r>
            <a:br>
              <a:rPr lang="ja" sz="822"/>
            </a:br>
            <a:r>
              <a:rPr lang="ja" sz="822"/>
              <a:t>これにより、会話ツールの情報保持機能を活用しながら、</a:t>
            </a:r>
            <a:br>
              <a:rPr lang="ja" sz="822"/>
            </a:br>
            <a:r>
              <a:rPr lang="ja" sz="822"/>
              <a:t>分析対象のテキストを強化</a:t>
            </a:r>
            <a:br>
              <a:rPr lang="ja" sz="822"/>
            </a:br>
            <a:r>
              <a:rPr lang="ja" sz="822"/>
              <a:t>(5) 不確実性を減らす</a:t>
            </a:r>
            <a:endParaRPr sz="1065">
              <a:solidFill>
                <a:srgbClr val="4A86E8"/>
              </a:solidFill>
            </a:endParaRPr>
          </a:p>
        </p:txBody>
      </p:sp>
      <p:sp>
        <p:nvSpPr>
          <p:cNvPr id="210" name="Google Shape;210;p30"/>
          <p:cNvSpPr txBox="1"/>
          <p:nvPr/>
        </p:nvSpPr>
        <p:spPr>
          <a:xfrm>
            <a:off x="6691775" y="1332700"/>
            <a:ext cx="24522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chemeClr val="accent3"/>
                </a:solidFill>
                <a:latin typeface="Proxima Nova"/>
                <a:ea typeface="Proxima Nova"/>
                <a:cs typeface="Proxima Nova"/>
                <a:sym typeface="Proxima Nova"/>
              </a:rPr>
              <a:t>本研究では、新しい会話を毎回開始することで、精度と再現率が著しく低下することがわかりました。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フォローアップの質問には「はい」または「いいえ」の形式の回答を求める制約があります。これにより、データ抽出プロセスを自動化することが可能です。</a:t>
            </a:r>
            <a:endParaRPr sz="6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プロンプトどこ？</a:t>
            </a:r>
            <a:endParaRPr sz="800">
              <a:solidFill>
                <a:schemeClr val="accent3"/>
              </a:solidFill>
              <a:latin typeface="Proxima Nova"/>
              <a:ea typeface="Proxima Nova"/>
              <a:cs typeface="Proxima Nova"/>
              <a:sym typeface="Proxima Nova"/>
            </a:endParaRPr>
          </a:p>
        </p:txBody>
      </p:sp>
      <p:pic>
        <p:nvPicPr>
          <p:cNvPr id="211" name="Google Shape;211;p30"/>
          <p:cNvPicPr preferRelativeResize="0"/>
          <p:nvPr/>
        </p:nvPicPr>
        <p:blipFill>
          <a:blip r:embed="rId3">
            <a:alphaModFix/>
          </a:blip>
          <a:stretch>
            <a:fillRect/>
          </a:stretch>
        </p:blipFill>
        <p:spPr>
          <a:xfrm>
            <a:off x="3897125" y="1332700"/>
            <a:ext cx="2732475" cy="3450701"/>
          </a:xfrm>
          <a:prstGeom prst="rect">
            <a:avLst/>
          </a:prstGeom>
          <a:noFill/>
          <a:ln>
            <a:noFill/>
          </a:ln>
        </p:spPr>
      </p:pic>
      <p:pic>
        <p:nvPicPr>
          <p:cNvPr id="212" name="Google Shape;212;p30"/>
          <p:cNvPicPr preferRelativeResize="0"/>
          <p:nvPr/>
        </p:nvPicPr>
        <p:blipFill>
          <a:blip r:embed="rId4">
            <a:alphaModFix/>
          </a:blip>
          <a:stretch>
            <a:fillRect/>
          </a:stretch>
        </p:blipFill>
        <p:spPr>
          <a:xfrm>
            <a:off x="3897125" y="396600"/>
            <a:ext cx="4072251" cy="8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Nougat: Neural Optical Understanding for Academic Documents</a:t>
            </a:r>
            <a:r>
              <a:rPr lang="ja" sz="1569" u="sng"/>
              <a:t> 2023 </a:t>
            </a:r>
            <a:endParaRPr sz="1569" u="sng"/>
          </a:p>
          <a:p>
            <a:pPr indent="0" lvl="0" marL="0" rtl="0" algn="l">
              <a:spcBef>
                <a:spcPts val="1200"/>
              </a:spcBef>
              <a:spcAft>
                <a:spcPts val="0"/>
              </a:spcAft>
              <a:buSzPts val="1018"/>
              <a:buNone/>
            </a:pPr>
            <a:r>
              <a:rPr lang="ja" sz="1200"/>
              <a:t>概要</a:t>
            </a:r>
            <a:br>
              <a:rPr lang="ja" sz="1200"/>
            </a:br>
            <a:r>
              <a:rPr lang="ja" sz="822"/>
              <a:t>学術文献は多くの場合PDFで保存されるが、PDFでは数式の情報が失われ</a:t>
            </a:r>
            <a:br>
              <a:rPr lang="ja" sz="822"/>
            </a:br>
            <a:r>
              <a:rPr lang="ja" sz="822"/>
              <a:t>Tesseractなどの既存のOCRエンジンは、画像の個々の文字や単語を検出・</a:t>
            </a:r>
            <a:br>
              <a:rPr lang="ja" sz="822"/>
            </a:br>
            <a:r>
              <a:rPr lang="ja" sz="822"/>
              <a:t>分類することに優れているが、数式を認識することができない</a:t>
            </a:r>
            <a:br>
              <a:rPr lang="ja" sz="822"/>
            </a:br>
            <a:r>
              <a:rPr lang="ja" sz="822"/>
              <a:t>Nougat (Neural Optical Understanding for Academic Documents) はそんな</a:t>
            </a:r>
            <a:br>
              <a:rPr lang="ja" sz="822"/>
            </a:br>
            <a:r>
              <a:rPr lang="ja" sz="822"/>
              <a:t>文書画像をマークダウンに変換するVisual Transformerモデル</a:t>
            </a:r>
            <a:endParaRPr sz="822"/>
          </a:p>
          <a:p>
            <a:pPr indent="0" lvl="0" marL="0" rtl="0" algn="l">
              <a:spcBef>
                <a:spcPts val="1200"/>
              </a:spcBef>
              <a:spcAft>
                <a:spcPts val="0"/>
              </a:spcAft>
              <a:buSzPts val="1018"/>
              <a:buNone/>
            </a:pPr>
            <a:r>
              <a:rPr lang="ja" sz="1200"/>
              <a:t>新規性・差分</a:t>
            </a:r>
            <a:br>
              <a:rPr lang="ja" sz="1200"/>
            </a:br>
            <a:r>
              <a:rPr lang="ja" sz="800"/>
              <a:t>PDFをマークダウンに変換できる事前学習済みモデルを公開|</a:t>
            </a:r>
            <a:br>
              <a:rPr lang="ja" sz="800"/>
            </a:br>
            <a:r>
              <a:rPr lang="ja" sz="800"/>
              <a:t>OCRは不要で画像だけでスキャンした論文や書籍にアクセス</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Swin Transformerエンコーダによって文書画像を埋め込みに変換し、</a:t>
            </a:r>
            <a:br>
              <a:rPr lang="ja" sz="822"/>
            </a:br>
            <a:r>
              <a:rPr lang="ja" sz="822"/>
              <a:t>その後BARTのデコーダを用いて自己回帰的にトークンのシーケンスを生成</a:t>
            </a:r>
            <a:br>
              <a:rPr lang="ja" sz="822"/>
            </a:br>
            <a:r>
              <a:rPr lang="ja" sz="822"/>
              <a:t>DataAugmentationでスキャン文書の欠陥やばらつきをシミュレーション</a:t>
            </a:r>
            <a:br>
              <a:rPr lang="ja" sz="822"/>
            </a:br>
            <a:endParaRPr sz="1065">
              <a:solidFill>
                <a:srgbClr val="4A86E8"/>
              </a:solidFill>
            </a:endParaRPr>
          </a:p>
        </p:txBody>
      </p:sp>
      <p:sp>
        <p:nvSpPr>
          <p:cNvPr id="218" name="Google Shape;218;p31"/>
          <p:cNvSpPr txBox="1"/>
          <p:nvPr/>
        </p:nvSpPr>
        <p:spPr>
          <a:xfrm>
            <a:off x="3611825" y="4605600"/>
            <a:ext cx="5464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arXivで公開された 1,748,201 件の論文から数式をPDFにしそれをHTMLに変換パースして、見出し、太字と斜体、LaTeXの表などさまざまな要素をサポートするマークダウンに変換</a:t>
            </a:r>
            <a:endParaRPr sz="800">
              <a:solidFill>
                <a:schemeClr val="accent3"/>
              </a:solidFill>
              <a:latin typeface="Proxima Nova"/>
              <a:ea typeface="Proxima Nova"/>
              <a:cs typeface="Proxima Nova"/>
              <a:sym typeface="Proxima Nova"/>
            </a:endParaRPr>
          </a:p>
        </p:txBody>
      </p:sp>
      <p:pic>
        <p:nvPicPr>
          <p:cNvPr id="219" name="Google Shape;219;p31"/>
          <p:cNvPicPr preferRelativeResize="0"/>
          <p:nvPr/>
        </p:nvPicPr>
        <p:blipFill>
          <a:blip r:embed="rId3">
            <a:alphaModFix/>
          </a:blip>
          <a:stretch>
            <a:fillRect/>
          </a:stretch>
        </p:blipFill>
        <p:spPr>
          <a:xfrm>
            <a:off x="0" y="3268975"/>
            <a:ext cx="4375200" cy="1336625"/>
          </a:xfrm>
          <a:prstGeom prst="rect">
            <a:avLst/>
          </a:prstGeom>
          <a:noFill/>
          <a:ln>
            <a:noFill/>
          </a:ln>
        </p:spPr>
      </p:pic>
      <p:pic>
        <p:nvPicPr>
          <p:cNvPr id="220" name="Google Shape;220;p31"/>
          <p:cNvPicPr preferRelativeResize="0"/>
          <p:nvPr/>
        </p:nvPicPr>
        <p:blipFill>
          <a:blip r:embed="rId4">
            <a:alphaModFix/>
          </a:blip>
          <a:stretch>
            <a:fillRect/>
          </a:stretch>
        </p:blipFill>
        <p:spPr>
          <a:xfrm>
            <a:off x="4063200" y="466275"/>
            <a:ext cx="3546550" cy="2158042"/>
          </a:xfrm>
          <a:prstGeom prst="rect">
            <a:avLst/>
          </a:prstGeom>
          <a:noFill/>
          <a:ln>
            <a:noFill/>
          </a:ln>
        </p:spPr>
      </p:pic>
      <p:pic>
        <p:nvPicPr>
          <p:cNvPr id="221" name="Google Shape;221;p31"/>
          <p:cNvPicPr preferRelativeResize="0"/>
          <p:nvPr/>
        </p:nvPicPr>
        <p:blipFill>
          <a:blip r:embed="rId5">
            <a:alphaModFix/>
          </a:blip>
          <a:stretch>
            <a:fillRect/>
          </a:stretch>
        </p:blipFill>
        <p:spPr>
          <a:xfrm>
            <a:off x="4323100" y="2889300"/>
            <a:ext cx="4734600" cy="17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CoT系</a:t>
            </a:r>
            <a:endParaRPr/>
          </a:p>
          <a:p>
            <a:pPr indent="-342900" lvl="0" marL="457200" rtl="0" algn="l">
              <a:spcBef>
                <a:spcPts val="0"/>
              </a:spcBef>
              <a:spcAft>
                <a:spcPts val="0"/>
              </a:spcAft>
              <a:buSzPts val="1800"/>
              <a:buChar char="-"/>
            </a:pPr>
            <a:r>
              <a:rPr lang="ja"/>
              <a:t>RCI系</a:t>
            </a:r>
            <a:endParaRPr/>
          </a:p>
          <a:p>
            <a:pPr indent="-342900" lvl="0" marL="457200" rtl="0" algn="l">
              <a:spcBef>
                <a:spcPts val="0"/>
              </a:spcBef>
              <a:spcAft>
                <a:spcPts val="0"/>
              </a:spcAft>
              <a:buSzPts val="1800"/>
              <a:buChar char="-"/>
            </a:pPr>
            <a:r>
              <a:rPr lang="ja"/>
              <a:t>その他</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4053225" y="2304550"/>
            <a:ext cx="488400" cy="473100"/>
          </a:xfrm>
          <a:prstGeom prst="rightArrow">
            <a:avLst>
              <a:gd fmla="val 50000" name="adj1"/>
              <a:gd fmla="val 50000" name="adj2"/>
            </a:avLst>
          </a:prstGeom>
          <a:solidFill>
            <a:srgbClr val="4A86E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7" name="Google Shape;227;p32"/>
          <p:cNvSpPr txBox="1"/>
          <p:nvPr>
            <p:ph idx="1" type="body"/>
          </p:nvPr>
        </p:nvSpPr>
        <p:spPr>
          <a:xfrm>
            <a:off x="3977025" y="1779850"/>
            <a:ext cx="947700" cy="4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ja" sz="1500"/>
              <a:t>変換</a:t>
            </a:r>
            <a:endParaRPr sz="1500"/>
          </a:p>
        </p:txBody>
      </p:sp>
      <p:pic>
        <p:nvPicPr>
          <p:cNvPr id="228" name="Google Shape;228;p32"/>
          <p:cNvPicPr preferRelativeResize="0"/>
          <p:nvPr/>
        </p:nvPicPr>
        <p:blipFill rotWithShape="1">
          <a:blip r:embed="rId3">
            <a:alphaModFix/>
          </a:blip>
          <a:srcRect b="6515" l="2000" r="52011" t="0"/>
          <a:stretch/>
        </p:blipFill>
        <p:spPr>
          <a:xfrm>
            <a:off x="1772375" y="855750"/>
            <a:ext cx="2191050" cy="3224551"/>
          </a:xfrm>
          <a:prstGeom prst="rect">
            <a:avLst/>
          </a:prstGeom>
          <a:noFill/>
          <a:ln>
            <a:noFill/>
          </a:ln>
        </p:spPr>
      </p:pic>
      <p:pic>
        <p:nvPicPr>
          <p:cNvPr id="229" name="Google Shape;229;p32"/>
          <p:cNvPicPr preferRelativeResize="0"/>
          <p:nvPr/>
        </p:nvPicPr>
        <p:blipFill rotWithShape="1">
          <a:blip r:embed="rId3">
            <a:alphaModFix/>
          </a:blip>
          <a:srcRect b="5589" l="50490" r="0" t="0"/>
          <a:stretch/>
        </p:blipFill>
        <p:spPr>
          <a:xfrm>
            <a:off x="4658475" y="855750"/>
            <a:ext cx="2335580" cy="3224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OCR-free Document Understanding Transformer</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ビジュアル ドキュメント理解 (VDU)[使用データセット的には文章分析もいいかも]</a:t>
            </a:r>
            <a:br>
              <a:rPr lang="ja" sz="822"/>
            </a:br>
            <a:r>
              <a:rPr lang="ja" sz="822"/>
              <a:t>は計算コストが高いが、OCR不要でE2EなモデルであるDonutを提案</a:t>
            </a:r>
            <a:br>
              <a:rPr lang="ja" sz="822"/>
            </a:br>
            <a:r>
              <a:rPr lang="ja" sz="822"/>
              <a:t>既存のOCR手法に比べ処理時間・精度ともに良い結果に</a:t>
            </a:r>
            <a:endParaRPr sz="822"/>
          </a:p>
          <a:p>
            <a:pPr indent="0" lvl="0" marL="0" rtl="0" algn="l">
              <a:spcBef>
                <a:spcPts val="1200"/>
              </a:spcBef>
              <a:spcAft>
                <a:spcPts val="0"/>
              </a:spcAft>
              <a:buSzPts val="1018"/>
              <a:buNone/>
            </a:pPr>
            <a:r>
              <a:rPr lang="ja" sz="1200"/>
              <a:t>新規性・差分</a:t>
            </a:r>
            <a:br>
              <a:rPr lang="ja" sz="1200"/>
            </a:br>
            <a:r>
              <a:rPr lang="ja" sz="800"/>
              <a:t>SynthDoG合成データによる事前学習を行い、任意の言語に拡張可能</a:t>
            </a:r>
            <a:br>
              <a:rPr lang="ja" sz="800"/>
            </a:br>
            <a:r>
              <a:rPr lang="ja" sz="800"/>
              <a:t>E2EでOCRできる</a:t>
            </a:r>
            <a:endParaRPr sz="800"/>
          </a:p>
          <a:p>
            <a:pPr indent="0" lvl="0" marL="0" rtl="0" algn="l">
              <a:spcBef>
                <a:spcPts val="1200"/>
              </a:spcBef>
              <a:spcAft>
                <a:spcPts val="1200"/>
              </a:spcAft>
              <a:buSzPts val="1018"/>
              <a:buNone/>
            </a:pPr>
            <a:r>
              <a:rPr lang="ja" sz="1200"/>
              <a:t>手法</a:t>
            </a:r>
            <a:br>
              <a:rPr lang="ja" sz="1200"/>
            </a:br>
            <a:r>
              <a:rPr lang="ja" sz="822"/>
              <a:t>DonutのE2Eアーキテクチャ</a:t>
            </a:r>
            <a:br>
              <a:rPr lang="ja" sz="822"/>
            </a:br>
            <a:r>
              <a:rPr lang="ja" sz="822"/>
              <a:t>Donutのパイプラインでは、Swin Transformerエンコーダがドキュメント画像を</a:t>
            </a:r>
            <a:br>
              <a:rPr lang="ja" sz="822"/>
            </a:br>
            <a:r>
              <a:rPr lang="ja" sz="822"/>
              <a:t>埋め込みに変換し、デコーダが埋め込みをトークンのシーケンスに変換して</a:t>
            </a:r>
            <a:br>
              <a:rPr lang="ja" sz="822"/>
            </a:br>
            <a:r>
              <a:rPr lang="ja" sz="822"/>
              <a:t>目的の構造化形式（例えば、JSON）を構築</a:t>
            </a:r>
            <a:br>
              <a:rPr lang="ja" sz="822"/>
            </a:br>
            <a:r>
              <a:rPr lang="ja" sz="822"/>
              <a:t>テキストデコーダは、エンコーダから得られた埋め込みを入力として、</a:t>
            </a:r>
            <a:br>
              <a:rPr lang="ja" sz="822"/>
            </a:br>
            <a:r>
              <a:rPr lang="ja" sz="822"/>
              <a:t>トークンのシーケンスを生成。BARTを使用してデコーダアーキテクチャを構築</a:t>
            </a:r>
            <a:br>
              <a:rPr lang="ja" sz="822"/>
            </a:br>
            <a:r>
              <a:rPr lang="ja" sz="822"/>
              <a:t>モデルのトレーニングには、IIT-CDIPなどの視覚的コーパスデータを使用し、</a:t>
            </a:r>
            <a:br>
              <a:rPr lang="ja" sz="822"/>
            </a:br>
            <a:r>
              <a:rPr lang="ja" sz="822"/>
              <a:t>合成文章生成器のSynthDoGを使用して不足分のデータを生成</a:t>
            </a:r>
            <a:br>
              <a:rPr lang="ja" sz="822"/>
            </a:br>
            <a:endParaRPr sz="1065">
              <a:solidFill>
                <a:srgbClr val="4A86E8"/>
              </a:solidFill>
            </a:endParaRPr>
          </a:p>
        </p:txBody>
      </p:sp>
      <p:sp>
        <p:nvSpPr>
          <p:cNvPr id="235" name="Google Shape;235;p33"/>
          <p:cNvSpPr txBox="1"/>
          <p:nvPr/>
        </p:nvSpPr>
        <p:spPr>
          <a:xfrm>
            <a:off x="3883575" y="421950"/>
            <a:ext cx="5193000" cy="24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22">
                <a:solidFill>
                  <a:schemeClr val="accent3"/>
                </a:solidFill>
                <a:latin typeface="Proxima Nova"/>
                <a:ea typeface="Proxima Nova"/>
                <a:cs typeface="Proxima Nova"/>
                <a:sym typeface="Proxima Nova"/>
              </a:rPr>
              <a:t>SynthDoG datasetsでは、背景画像、ドキュメントのテクスチャ、単語やフレーズのサンプルなどを用いて合成ドキュメントを生成しています</a:t>
            </a: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br>
              <a:rPr lang="ja" sz="822">
                <a:solidFill>
                  <a:schemeClr val="accent3"/>
                </a:solidFill>
                <a:latin typeface="Proxima Nova"/>
                <a:ea typeface="Proxima Nova"/>
                <a:cs typeface="Proxima Nova"/>
                <a:sym typeface="Proxima Nova"/>
              </a:rPr>
            </a:br>
            <a:r>
              <a:rPr lang="ja" sz="822">
                <a:solidFill>
                  <a:schemeClr val="accent3"/>
                </a:solidFill>
                <a:latin typeface="Proxima Nova"/>
                <a:ea typeface="Proxima Nova"/>
                <a:cs typeface="Proxima Nova"/>
                <a:sym typeface="Proxima Nova"/>
              </a:rPr>
              <a:t>OCR/VDU 手法の問題にうまく対処できるように、英語、中国語、日本語、韓国語のwikiで学習してます</a:t>
            </a:r>
            <a:br>
              <a:rPr lang="ja" sz="1200">
                <a:solidFill>
                  <a:schemeClr val="accent3"/>
                </a:solidFill>
                <a:latin typeface="Proxima Nova"/>
                <a:ea typeface="Proxima Nova"/>
                <a:cs typeface="Proxima Nova"/>
                <a:sym typeface="Proxima Nova"/>
              </a:rPr>
            </a:b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RVL-CDIP：画像から文章の分類問題を行うデータセットの結果</a:t>
            </a:r>
            <a:endParaRPr sz="800">
              <a:solidFill>
                <a:schemeClr val="accent3"/>
              </a:solidFill>
              <a:latin typeface="Proxima Nova"/>
              <a:ea typeface="Proxima Nova"/>
              <a:cs typeface="Proxima Nova"/>
              <a:sym typeface="Proxima Nova"/>
            </a:endParaRPr>
          </a:p>
        </p:txBody>
      </p:sp>
      <p:pic>
        <p:nvPicPr>
          <p:cNvPr id="236" name="Google Shape;236;p33"/>
          <p:cNvPicPr preferRelativeResize="0"/>
          <p:nvPr/>
        </p:nvPicPr>
        <p:blipFill>
          <a:blip r:embed="rId3">
            <a:alphaModFix/>
          </a:blip>
          <a:stretch>
            <a:fillRect/>
          </a:stretch>
        </p:blipFill>
        <p:spPr>
          <a:xfrm>
            <a:off x="0" y="3654350"/>
            <a:ext cx="4058148" cy="965014"/>
          </a:xfrm>
          <a:prstGeom prst="rect">
            <a:avLst/>
          </a:prstGeom>
          <a:noFill/>
          <a:ln>
            <a:noFill/>
          </a:ln>
        </p:spPr>
      </p:pic>
      <p:pic>
        <p:nvPicPr>
          <p:cNvPr id="237" name="Google Shape;237;p33"/>
          <p:cNvPicPr preferRelativeResize="0"/>
          <p:nvPr/>
        </p:nvPicPr>
        <p:blipFill>
          <a:blip r:embed="rId4">
            <a:alphaModFix/>
          </a:blip>
          <a:stretch>
            <a:fillRect/>
          </a:stretch>
        </p:blipFill>
        <p:spPr>
          <a:xfrm>
            <a:off x="3951001" y="826427"/>
            <a:ext cx="5193001" cy="1313471"/>
          </a:xfrm>
          <a:prstGeom prst="rect">
            <a:avLst/>
          </a:prstGeom>
          <a:noFill/>
          <a:ln>
            <a:noFill/>
          </a:ln>
        </p:spPr>
      </p:pic>
      <p:pic>
        <p:nvPicPr>
          <p:cNvPr id="238" name="Google Shape;238;p33"/>
          <p:cNvPicPr preferRelativeResize="0"/>
          <p:nvPr/>
        </p:nvPicPr>
        <p:blipFill>
          <a:blip r:embed="rId5">
            <a:alphaModFix/>
          </a:blip>
          <a:stretch>
            <a:fillRect/>
          </a:stretch>
        </p:blipFill>
        <p:spPr>
          <a:xfrm>
            <a:off x="4058150" y="2833950"/>
            <a:ext cx="4843849" cy="208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Swin Transformer: Hierarchical Vision Transformer using Shifted Windows</a:t>
            </a:r>
            <a:r>
              <a:rPr lang="ja" sz="1569" u="sng"/>
              <a:t> 2021 </a:t>
            </a:r>
            <a:endParaRPr sz="1569" u="sng"/>
          </a:p>
          <a:p>
            <a:pPr indent="0" lvl="0" marL="0" rtl="0" algn="l">
              <a:spcBef>
                <a:spcPts val="1200"/>
              </a:spcBef>
              <a:spcAft>
                <a:spcPts val="0"/>
              </a:spcAft>
              <a:buSzPts val="1018"/>
              <a:buNone/>
            </a:pPr>
            <a:r>
              <a:rPr lang="ja" sz="1200"/>
              <a:t>概要</a:t>
            </a:r>
            <a:br>
              <a:rPr lang="ja" sz="1200"/>
            </a:br>
            <a:r>
              <a:rPr lang="ja" sz="822"/>
              <a:t>Transformerを画像に使えるようにしたモデル</a:t>
            </a:r>
            <a:br>
              <a:rPr lang="ja" sz="822"/>
            </a:br>
            <a:r>
              <a:rPr lang="ja" sz="822"/>
              <a:t>画像分類・物体検出・セマンティックセグメンテーションなどのタスクでSoTA</a:t>
            </a:r>
            <a:endParaRPr sz="822"/>
          </a:p>
          <a:p>
            <a:pPr indent="0" lvl="0" marL="0" rtl="0" algn="l">
              <a:spcBef>
                <a:spcPts val="1200"/>
              </a:spcBef>
              <a:spcAft>
                <a:spcPts val="0"/>
              </a:spcAft>
              <a:buSzPts val="1018"/>
              <a:buNone/>
            </a:pPr>
            <a:r>
              <a:rPr lang="ja" sz="1200"/>
              <a:t>新規性・差分</a:t>
            </a:r>
            <a:br>
              <a:rPr lang="ja" sz="1200"/>
            </a:br>
            <a:r>
              <a:rPr lang="ja" sz="800"/>
              <a:t>Swin Transformer Block,</a:t>
            </a:r>
            <a:r>
              <a:rPr lang="ja" sz="822"/>
              <a:t>を使用してが画像をattentionで使う範囲に区切る</a:t>
            </a:r>
            <a:endParaRPr sz="800"/>
          </a:p>
          <a:p>
            <a:pPr indent="0" lvl="0" marL="0" rtl="0" algn="l">
              <a:spcBef>
                <a:spcPts val="1200"/>
              </a:spcBef>
              <a:spcAft>
                <a:spcPts val="0"/>
              </a:spcAft>
              <a:buSzPts val="1018"/>
              <a:buNone/>
            </a:pPr>
            <a:r>
              <a:rPr lang="ja" sz="1200"/>
              <a:t>手法</a:t>
            </a:r>
            <a:br>
              <a:rPr lang="ja" sz="1200"/>
            </a:br>
            <a:r>
              <a:rPr lang="ja" sz="800"/>
              <a:t>入力データを、パッチ分割モジュールで分割</a:t>
            </a:r>
            <a:br>
              <a:rPr lang="ja" sz="800"/>
            </a:br>
            <a:r>
              <a:rPr lang="ja" sz="800"/>
              <a:t>linear embedding layer</a:t>
            </a:r>
            <a:r>
              <a:rPr lang="ja" sz="800"/>
              <a:t>の中でconv2dによる</a:t>
            </a:r>
            <a:r>
              <a:rPr lang="ja" sz="800"/>
              <a:t>C次元圧縮(+Layer Normalization)</a:t>
            </a:r>
            <a:br>
              <a:rPr lang="ja" sz="1200"/>
            </a:br>
            <a:r>
              <a:rPr lang="ja" sz="822"/>
              <a:t>Stage2以降でPatch Mergingという、データの縦横サイズを入力のH、</a:t>
            </a:r>
            <a:br>
              <a:rPr lang="ja" sz="822"/>
            </a:br>
            <a:r>
              <a:rPr lang="ja" sz="822"/>
              <a:t>Wサイズを1/2に縮小し、チャネル方向に拡張する処理小さくする処理を行う</a:t>
            </a:r>
            <a:br>
              <a:rPr lang="ja" sz="822"/>
            </a:br>
            <a:r>
              <a:rPr lang="ja" sz="822"/>
              <a:t>Shifted windowsを用いて、局所的にAttentionを計算</a:t>
            </a:r>
            <a:br>
              <a:rPr lang="ja" sz="822"/>
            </a:br>
            <a:r>
              <a:rPr lang="ja" sz="822"/>
              <a:t>Swin Transformerを</a:t>
            </a:r>
            <a:r>
              <a:rPr lang="ja" sz="822"/>
              <a:t>使うことでself-attentionを適用する範囲をwindowで区切る</a:t>
            </a:r>
            <a:br>
              <a:rPr lang="ja" sz="822"/>
            </a:br>
            <a:r>
              <a:rPr lang="ja" sz="822"/>
              <a:t>見切れている小さい窓にも（仮想的に）同じWindow sizeを適用して計算し、</a:t>
            </a:r>
            <a:br>
              <a:rPr lang="ja" sz="822"/>
            </a:br>
            <a:r>
              <a:rPr lang="ja" sz="822"/>
              <a:t>不要な部分をmaskする方法を取ると、計算量が大きくなるおで</a:t>
            </a:r>
            <a:br>
              <a:rPr lang="ja" sz="822"/>
            </a:br>
            <a:r>
              <a:rPr lang="ja" sz="822"/>
              <a:t>cyclicにshiftさせることで、Window数を増やさずに（layerl+1の場合も、</a:t>
            </a:r>
            <a:br>
              <a:rPr lang="ja" sz="822"/>
            </a:br>
            <a:r>
              <a:rPr lang="ja" sz="822"/>
              <a:t>layerlの場合と同じ計算量で）効率的に処理する実装</a:t>
            </a:r>
            <a:br>
              <a:rPr lang="ja" sz="822"/>
            </a:br>
            <a:endParaRPr sz="822"/>
          </a:p>
          <a:p>
            <a:pPr indent="0" lvl="0" marL="0" rtl="0" algn="l">
              <a:spcBef>
                <a:spcPts val="1200"/>
              </a:spcBef>
              <a:spcAft>
                <a:spcPts val="1200"/>
              </a:spcAft>
              <a:buSzPts val="1018"/>
              <a:buNone/>
            </a:pPr>
            <a:r>
              <a:t/>
            </a:r>
            <a:endParaRPr sz="822"/>
          </a:p>
        </p:txBody>
      </p:sp>
      <p:pic>
        <p:nvPicPr>
          <p:cNvPr id="244" name="Google Shape;244;p34"/>
          <p:cNvPicPr preferRelativeResize="0"/>
          <p:nvPr/>
        </p:nvPicPr>
        <p:blipFill>
          <a:blip r:embed="rId3">
            <a:alphaModFix/>
          </a:blip>
          <a:stretch>
            <a:fillRect/>
          </a:stretch>
        </p:blipFill>
        <p:spPr>
          <a:xfrm>
            <a:off x="76200" y="3413562"/>
            <a:ext cx="4256918" cy="1511925"/>
          </a:xfrm>
          <a:prstGeom prst="rect">
            <a:avLst/>
          </a:prstGeom>
          <a:noFill/>
          <a:ln>
            <a:noFill/>
          </a:ln>
        </p:spPr>
      </p:pic>
      <p:sp>
        <p:nvSpPr>
          <p:cNvPr id="245" name="Google Shape;245;p34"/>
          <p:cNvSpPr txBox="1"/>
          <p:nvPr/>
        </p:nvSpPr>
        <p:spPr>
          <a:xfrm>
            <a:off x="4285450" y="2695200"/>
            <a:ext cx="4770300" cy="5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200">
                <a:solidFill>
                  <a:schemeClr val="accent3"/>
                </a:solidFill>
                <a:latin typeface="Proxima Nova"/>
                <a:ea typeface="Proxima Nova"/>
                <a:cs typeface="Proxima Nova"/>
                <a:sym typeface="Proxima Nova"/>
              </a:rPr>
              <a:t>結果</a:t>
            </a:r>
            <a:br>
              <a:rPr lang="ja" sz="12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ImageNet</a:t>
            </a:r>
            <a:r>
              <a:rPr lang="ja" sz="800">
                <a:solidFill>
                  <a:schemeClr val="accent3"/>
                </a:solidFill>
                <a:latin typeface="Proxima Nova"/>
                <a:ea typeface="Proxima Nova"/>
                <a:cs typeface="Proxima Nova"/>
                <a:sym typeface="Proxima Nova"/>
              </a:rPr>
              <a:t>：画像</a:t>
            </a:r>
            <a:r>
              <a:rPr lang="ja" sz="800">
                <a:solidFill>
                  <a:schemeClr val="accent3"/>
                </a:solidFill>
                <a:latin typeface="Proxima Nova"/>
                <a:ea typeface="Proxima Nova"/>
                <a:cs typeface="Proxima Nova"/>
                <a:sym typeface="Proxima Nova"/>
              </a:rPr>
              <a:t>データセットでの正解率結果</a:t>
            </a:r>
            <a:endParaRPr sz="800">
              <a:solidFill>
                <a:schemeClr val="accent3"/>
              </a:solidFill>
              <a:latin typeface="Proxima Nova"/>
              <a:ea typeface="Proxima Nova"/>
              <a:cs typeface="Proxima Nova"/>
              <a:sym typeface="Proxima Nova"/>
            </a:endParaRPr>
          </a:p>
        </p:txBody>
      </p:sp>
      <p:pic>
        <p:nvPicPr>
          <p:cNvPr id="246" name="Google Shape;246;p34"/>
          <p:cNvPicPr preferRelativeResize="0"/>
          <p:nvPr/>
        </p:nvPicPr>
        <p:blipFill>
          <a:blip r:embed="rId4">
            <a:alphaModFix/>
          </a:blip>
          <a:stretch>
            <a:fillRect/>
          </a:stretch>
        </p:blipFill>
        <p:spPr>
          <a:xfrm>
            <a:off x="4759025" y="1671025"/>
            <a:ext cx="3004775" cy="1146425"/>
          </a:xfrm>
          <a:prstGeom prst="rect">
            <a:avLst/>
          </a:prstGeom>
          <a:noFill/>
          <a:ln>
            <a:noFill/>
          </a:ln>
        </p:spPr>
      </p:pic>
      <p:pic>
        <p:nvPicPr>
          <p:cNvPr id="247" name="Google Shape;247;p34"/>
          <p:cNvPicPr preferRelativeResize="0"/>
          <p:nvPr/>
        </p:nvPicPr>
        <p:blipFill>
          <a:blip r:embed="rId5">
            <a:alphaModFix/>
          </a:blip>
          <a:stretch>
            <a:fillRect/>
          </a:stretch>
        </p:blipFill>
        <p:spPr>
          <a:xfrm>
            <a:off x="4682825" y="3175688"/>
            <a:ext cx="3238500" cy="1828800"/>
          </a:xfrm>
          <a:prstGeom prst="rect">
            <a:avLst/>
          </a:prstGeom>
          <a:noFill/>
          <a:ln>
            <a:noFill/>
          </a:ln>
        </p:spPr>
      </p:pic>
      <p:pic>
        <p:nvPicPr>
          <p:cNvPr id="248" name="Google Shape;248;p34"/>
          <p:cNvPicPr preferRelativeResize="0"/>
          <p:nvPr/>
        </p:nvPicPr>
        <p:blipFill>
          <a:blip r:embed="rId6">
            <a:alphaModFix/>
          </a:blip>
          <a:stretch>
            <a:fillRect/>
          </a:stretch>
        </p:blipFill>
        <p:spPr>
          <a:xfrm>
            <a:off x="4828875" y="383050"/>
            <a:ext cx="3395521" cy="128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Using Large Language Models for Knowledge Engineering (LLMKE): A Case Study on Wikidata 2023 </a:t>
            </a:r>
            <a:r>
              <a:rPr lang="ja" sz="1569" u="sng"/>
              <a:t> </a:t>
            </a:r>
            <a:endParaRPr sz="1569" u="sng"/>
          </a:p>
          <a:p>
            <a:pPr indent="0" lvl="0" marL="0" rtl="0" algn="l">
              <a:spcBef>
                <a:spcPts val="1200"/>
              </a:spcBef>
              <a:spcAft>
                <a:spcPts val="0"/>
              </a:spcAft>
              <a:buSzPct val="84791"/>
              <a:buNone/>
            </a:pPr>
            <a:r>
              <a:rPr lang="ja" sz="1200"/>
              <a:t>概要</a:t>
            </a:r>
            <a:br>
              <a:rPr lang="ja" sz="1200"/>
            </a:br>
            <a:r>
              <a:rPr lang="ja" sz="822"/>
              <a:t>事前学習したLarge Language Models (LLMs)を利用したWikidataの埋め込みベクトルから</a:t>
            </a:r>
            <a:br>
              <a:rPr lang="ja" sz="822"/>
            </a:br>
            <a:r>
              <a:rPr lang="ja" sz="822"/>
              <a:t>エンティティを作成し、質問に対するWikidataのQIDを返答する。</a:t>
            </a:r>
            <a:br>
              <a:rPr lang="ja" sz="822"/>
            </a:br>
            <a:r>
              <a:rPr lang="ja" sz="822"/>
              <a:t>全体で0.701のマクロ平均F1スコアを達成したがスコアは1.00から0.328まで変動</a:t>
            </a:r>
            <a:br>
              <a:rPr lang="ja" sz="822"/>
            </a:br>
            <a:r>
              <a:rPr lang="ja" sz="822"/>
              <a:t>この結果は、LLMsの知識がドメインによって大きく異なることを示しており、Wikiの</a:t>
            </a:r>
            <a:br>
              <a:rPr lang="ja" sz="822"/>
            </a:br>
            <a:r>
              <a:rPr lang="ja" sz="822"/>
              <a:t>補完や修正にLLMsを使用できる状況を特定するためさらに実験が必要なことを示唆</a:t>
            </a:r>
            <a:br>
              <a:rPr lang="ja" sz="822"/>
            </a:br>
            <a:r>
              <a:rPr lang="ja" sz="822"/>
              <a:t>ソースコード: https://github.com/bohuizhang/LLMKE</a:t>
            </a:r>
            <a:endParaRPr sz="822"/>
          </a:p>
          <a:p>
            <a:pPr indent="0" lvl="0" marL="0" rtl="0" algn="l">
              <a:spcBef>
                <a:spcPts val="1200"/>
              </a:spcBef>
              <a:spcAft>
                <a:spcPts val="0"/>
              </a:spcAft>
              <a:buSzPct val="84791"/>
              <a:buNone/>
            </a:pPr>
            <a:r>
              <a:rPr lang="ja" sz="1200"/>
              <a:t>新規性・差分</a:t>
            </a:r>
            <a:br>
              <a:rPr lang="ja" sz="1200"/>
            </a:br>
            <a:r>
              <a:rPr lang="ja" sz="1200"/>
              <a:t>手法</a:t>
            </a:r>
            <a:br>
              <a:rPr lang="ja" sz="1200"/>
            </a:br>
            <a:r>
              <a:rPr lang="ja" sz="822"/>
              <a:t>データ: 文字列だけでなく、関連するWikidata埋め込みベクトルにリンクされた</a:t>
            </a:r>
            <a:br>
              <a:rPr lang="ja" sz="822"/>
            </a:br>
            <a:r>
              <a:rPr lang="ja" sz="822"/>
              <a:t>知識を出力することが目的</a:t>
            </a:r>
            <a:br>
              <a:rPr lang="ja" sz="822"/>
            </a:br>
            <a:r>
              <a:rPr lang="ja" sz="822"/>
              <a:t>知識の抽出: LLMsを使って、プロンプトテンプレートを使用して知識を検索</a:t>
            </a:r>
            <a:br>
              <a:rPr lang="ja" sz="822"/>
            </a:br>
            <a:r>
              <a:rPr lang="ja" sz="822"/>
              <a:t>マッピング: 抽出された知識を、適切なWikidata埋め込みベクトルにマッピング</a:t>
            </a:r>
            <a:br>
              <a:rPr lang="ja" sz="822"/>
            </a:br>
            <a:r>
              <a:rPr lang="ja" sz="822"/>
              <a:t>データセット: ISWC 2023 LM-KBC Challengeのクエリを使用し、</a:t>
            </a:r>
            <a:br>
              <a:rPr lang="ja" sz="822"/>
            </a:br>
            <a:r>
              <a:rPr lang="ja" sz="822"/>
              <a:t>音楽、テレビシリーズ、スポーツ、地理、化学、ビジネス、行政区画、公人情報など、</a:t>
            </a:r>
            <a:br>
              <a:rPr lang="ja" sz="822"/>
            </a:br>
            <a:r>
              <a:rPr lang="ja" sz="822"/>
              <a:t>7つのドメインをカバーする21のWikidata関係タイプから構成されています。</a:t>
            </a:r>
            <a:endParaRPr sz="822"/>
          </a:p>
          <a:p>
            <a:pPr indent="0" lvl="0" marL="0" rtl="0" algn="l">
              <a:spcBef>
                <a:spcPts val="1200"/>
              </a:spcBef>
              <a:spcAft>
                <a:spcPts val="1200"/>
              </a:spcAft>
              <a:buSzPct val="123777"/>
              <a:buNone/>
            </a:pPr>
            <a:r>
              <a:rPr lang="ja" sz="822"/>
              <a:t>パイプラインは、知識プロービングとWikidata埋め込みマッピングの</a:t>
            </a:r>
            <a:br>
              <a:rPr lang="ja" sz="822"/>
            </a:br>
            <a:r>
              <a:rPr lang="ja" sz="822"/>
              <a:t>2つのステップから成り立っています。</a:t>
            </a:r>
            <a:br>
              <a:rPr lang="ja" sz="822"/>
            </a:br>
            <a:r>
              <a:rPr lang="ja" sz="822"/>
              <a:t>知識プロービング:gpt-3.5-turboとGPT-4を使用して、LLMsからの知識を探るための</a:t>
            </a:r>
            <a:br>
              <a:rPr lang="ja" sz="822"/>
            </a:br>
            <a:r>
              <a:rPr lang="ja" sz="822"/>
              <a:t>プロンプトテンプレートを設計</a:t>
            </a:r>
            <a:br>
              <a:rPr lang="ja" sz="822"/>
            </a:br>
            <a:r>
              <a:rPr lang="ja" sz="822"/>
              <a:t>Wikidata埋め込みマッピング:MediaWiki Action APIを使用し、</a:t>
            </a:r>
            <a:br>
              <a:rPr lang="ja" sz="822"/>
            </a:br>
            <a:r>
              <a:rPr lang="ja" sz="822"/>
              <a:t>各文字列のWikidata埋め込みベクトルを作成</a:t>
            </a:r>
            <a:br>
              <a:rPr lang="ja" sz="822"/>
            </a:br>
            <a:r>
              <a:rPr lang="ja" sz="822"/>
              <a:t>wbsearchentitiesアクションを使用して、ラベルとエイリアスで埋め込みベクトルを検索</a:t>
            </a:r>
            <a:br>
              <a:rPr lang="ja" sz="822"/>
            </a:br>
            <a:r>
              <a:rPr lang="ja" sz="822"/>
              <a:t>すべての可能性のあるWikidata埋め込みベクトルを返します。</a:t>
            </a:r>
            <a:br>
              <a:rPr lang="ja" sz="822"/>
            </a:br>
            <a:r>
              <a:rPr lang="ja" sz="822"/>
              <a:t>曖昧さ解消のステップでは、オブジェクトにリンクされている実際のWikidata埋め込みを返します。</a:t>
            </a:r>
            <a:br>
              <a:rPr lang="ja" sz="822"/>
            </a:br>
            <a:r>
              <a:rPr lang="ja" sz="822"/>
              <a:t>ベースラインの曖昧さ解消方法は、wbsearchentitiesアクションが返す候補のリストから</a:t>
            </a:r>
            <a:br>
              <a:rPr lang="ja" sz="822"/>
            </a:br>
            <a:r>
              <a:rPr lang="ja" sz="822"/>
              <a:t>最初の埋め込みを選択するもので、これは顕著に誤っています。</a:t>
            </a:r>
            <a:br>
              <a:rPr lang="ja" sz="822"/>
            </a:br>
            <a:r>
              <a:rPr lang="ja" sz="822"/>
              <a:t>曖昧さ解消の精度を向上させるために、3つの改良された方法</a:t>
            </a:r>
            <a:br>
              <a:rPr lang="ja" sz="822"/>
            </a:br>
            <a:r>
              <a:rPr lang="ja" sz="822"/>
              <a:t>（ケースベース、キーワードベース、LMベース）を用いて異なる関係を処理しました。</a:t>
            </a:r>
            <a:br>
              <a:rPr lang="ja" sz="822"/>
            </a:br>
            <a:r>
              <a:rPr lang="ja" sz="822"/>
              <a:t>- ケースベースの方法: 答えの空間が小さく、限られたコーナーケースの関係の曖昧さを</a:t>
            </a:r>
            <a:br>
              <a:rPr lang="ja" sz="822"/>
            </a:br>
            <a:r>
              <a:rPr lang="ja" sz="822"/>
              <a:t>効率的に解決するためのハードコーディングソリューションです。</a:t>
            </a:r>
            <a:br>
              <a:rPr lang="ja" sz="822"/>
            </a:br>
            <a:r>
              <a:rPr lang="ja" sz="822"/>
              <a:t>- キーワードベースの方法: 候補エンティティのWikidataページからの説明を抽出し、</a:t>
            </a:r>
            <a:br>
              <a:rPr lang="ja" sz="822"/>
            </a:br>
            <a:r>
              <a:rPr lang="ja" sz="822"/>
              <a:t>関連キーワードを使用してエンティティの説明でエンティティを検索します。</a:t>
            </a:r>
            <a:br>
              <a:rPr lang="ja" sz="822"/>
            </a:br>
            <a:r>
              <a:rPr lang="ja" sz="822"/>
              <a:t>- LMベースの方法: すべての候補QIDの辞書を作成し、</a:t>
            </a:r>
            <a:br>
              <a:rPr lang="ja" sz="822"/>
            </a:br>
            <a:r>
              <a:rPr lang="ja" sz="822"/>
              <a:t>クエリと結合して、どれを選択するかを言語モデルに尋ねます。</a:t>
            </a:r>
            <a:endParaRPr sz="822"/>
          </a:p>
        </p:txBody>
      </p:sp>
      <p:sp>
        <p:nvSpPr>
          <p:cNvPr id="254" name="Google Shape;254;p35"/>
          <p:cNvSpPr txBox="1"/>
          <p:nvPr/>
        </p:nvSpPr>
        <p:spPr>
          <a:xfrm>
            <a:off x="4172900" y="430275"/>
            <a:ext cx="47391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accent3"/>
                </a:solidFill>
                <a:latin typeface="Proxima Nova"/>
                <a:ea typeface="Proxima Nova"/>
                <a:cs typeface="Proxima Nova"/>
                <a:sym typeface="Proxima Nova"/>
              </a:rPr>
              <a:t>結果</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3つの異なる設定で実験を行いました。</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1. </a:t>
            </a:r>
            <a:r>
              <a:rPr lang="ja" sz="800">
                <a:solidFill>
                  <a:schemeClr val="accent3"/>
                </a:solidFill>
                <a:latin typeface="Proxima Nova"/>
                <a:ea typeface="Proxima Nova"/>
                <a:cs typeface="Proxima Nova"/>
                <a:sym typeface="Proxima Nova"/>
              </a:rPr>
              <a:t>質問プロンプト: LLMsに質問としてクエリを提供します。例: "ブラジルと国境を接している国は？"</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2. トリプル補完プロンプト: 3</a:t>
            </a:r>
            <a:r>
              <a:rPr lang="ja" sz="800">
                <a:solidFill>
                  <a:schemeClr val="accent3"/>
                </a:solidFill>
                <a:latin typeface="Proxima Nova"/>
                <a:ea typeface="Proxima Nova"/>
                <a:cs typeface="Proxima Nova"/>
                <a:sym typeface="Proxima Nova"/>
              </a:rPr>
              <a:t>つの</a:t>
            </a:r>
            <a:r>
              <a:rPr lang="ja" sz="800">
                <a:solidFill>
                  <a:schemeClr val="accent3"/>
                </a:solidFill>
                <a:latin typeface="Proxima Nova"/>
                <a:ea typeface="Proxima Nova"/>
                <a:cs typeface="Proxima Nova"/>
                <a:sym typeface="Proxima Nova"/>
              </a:rPr>
              <a:t>プロンプトを</a:t>
            </a:r>
            <a:r>
              <a:rPr lang="ja" sz="800">
                <a:solidFill>
                  <a:schemeClr val="accent3"/>
                </a:solidFill>
                <a:latin typeface="Proxima Nova"/>
                <a:ea typeface="Proxima Nova"/>
                <a:cs typeface="Proxima Nova"/>
                <a:sym typeface="Proxima Nova"/>
              </a:rPr>
              <a:t>ランダムに質問プロンプトと</a:t>
            </a:r>
            <a:r>
              <a:rPr lang="ja" sz="800">
                <a:solidFill>
                  <a:schemeClr val="accent3"/>
                </a:solidFill>
                <a:latin typeface="Proxima Nova"/>
                <a:ea typeface="Proxima Nova"/>
                <a:cs typeface="Proxima Nova"/>
                <a:sym typeface="Proxima Nova"/>
              </a:rPr>
              <a:t>します。例: "River Thames, RiverBasinsCountry:"</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3. リトリーバル拡張コンテキストの提供: Wikipediaやドメイン固有のウェブサイトからの知識を豊富にしてLLMsをサポートします。最初に、LLMsには独自の知識に基づいてオブジェクトを予測するように求められます。次に、コンテキストの知識を提供し、LLMsに前の応答と比較して再予測を行うように求められます。</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モデルの全体的な性能に関して、GPT-4はgpt-3.5-turboよりも優れています。</a:t>
            </a:r>
            <a:br>
              <a:rPr lang="ja" sz="800">
                <a:solidFill>
                  <a:schemeClr val="accent3"/>
                </a:solidFill>
                <a:latin typeface="Proxima Nova"/>
                <a:ea typeface="Proxima Nova"/>
                <a:cs typeface="Proxima Nova"/>
                <a:sym typeface="Proxima Nova"/>
              </a:rPr>
            </a:br>
            <a:br>
              <a:rPr lang="ja" sz="800">
                <a:solidFill>
                  <a:schemeClr val="accent3"/>
                </a:solidFill>
                <a:latin typeface="Proxima Nova"/>
                <a:ea typeface="Proxima Nova"/>
                <a:cs typeface="Proxima Nova"/>
                <a:sym typeface="Proxima Nova"/>
              </a:rPr>
            </a:b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コンテキストの知識を追加することは、少数の例の提供のみと比較して、すべての関係でGPT-4の性能を向上させるわけではありませんでした。実際、21の関係のうち10の関係のみが、質問とトリプルの設定と比較してコンテキスト設定でより良い結果を得ました。</a:t>
            </a:r>
            <a:endParaRPr sz="800">
              <a:solidFill>
                <a:schemeClr val="accent3"/>
              </a:solidFill>
              <a:latin typeface="Proxima Nova"/>
              <a:ea typeface="Proxima Nova"/>
              <a:cs typeface="Proxima Nova"/>
              <a:sym typeface="Proxima Nova"/>
            </a:endParaRPr>
          </a:p>
        </p:txBody>
      </p:sp>
      <p:sp>
        <p:nvSpPr>
          <p:cNvPr id="255" name="Google Shape;255;p35"/>
          <p:cNvSpPr txBox="1"/>
          <p:nvPr/>
        </p:nvSpPr>
        <p:spPr>
          <a:xfrm>
            <a:off x="4172900" y="1831575"/>
            <a:ext cx="483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質問プロンプト</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"BandHasMember": "{subject_entity}のメンバーは誰ですか？",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"CityLocatedAtRiver": "{subject_entity}はどの川に位置していますか？",</a:t>
            </a:r>
            <a:endParaRPr sz="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    "CompanyHasParentOrganisation": "{subject_entity}の親会社はどこですか？ ない場合は、空の文字列を含むPythonのリスト（例：['']）を返してください。",</a:t>
            </a:r>
            <a:endParaRPr sz="800">
              <a:solidFill>
                <a:schemeClr val="accent3"/>
              </a:solidFill>
              <a:latin typeface="Proxima Nova"/>
              <a:ea typeface="Proxima Nova"/>
              <a:cs typeface="Proxima Nova"/>
              <a:sym typeface="Proxima Nova"/>
            </a:endParaRPr>
          </a:p>
        </p:txBody>
      </p:sp>
      <p:pic>
        <p:nvPicPr>
          <p:cNvPr id="256" name="Google Shape;256;p35"/>
          <p:cNvPicPr preferRelativeResize="0"/>
          <p:nvPr/>
        </p:nvPicPr>
        <p:blipFill>
          <a:blip r:embed="rId3">
            <a:alphaModFix/>
          </a:blip>
          <a:stretch>
            <a:fillRect/>
          </a:stretch>
        </p:blipFill>
        <p:spPr>
          <a:xfrm>
            <a:off x="4485050" y="2940750"/>
            <a:ext cx="4267200" cy="144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4827"/>
              <a:buNone/>
            </a:pPr>
            <a:r>
              <a:rPr lang="ja" sz="1569" u="sng"/>
              <a:t>Large Language Models for Failure Mode Classification: An Investigation 2023  </a:t>
            </a:r>
            <a:endParaRPr sz="1569" u="sng"/>
          </a:p>
          <a:p>
            <a:pPr indent="0" lvl="0" marL="0" rtl="0" algn="l">
              <a:spcBef>
                <a:spcPts val="1200"/>
              </a:spcBef>
              <a:spcAft>
                <a:spcPts val="0"/>
              </a:spcAft>
              <a:buSzPct val="84791"/>
              <a:buNone/>
            </a:pPr>
            <a:r>
              <a:rPr lang="ja" sz="1200"/>
              <a:t>概要</a:t>
            </a:r>
            <a:br>
              <a:rPr lang="ja" sz="1200"/>
            </a:br>
            <a:r>
              <a:rPr lang="ja" sz="822"/>
              <a:t>Large Language Models (LLMs)をを用いた故障モード分類（FMC）の効果に関する初の調査</a:t>
            </a:r>
            <a:br>
              <a:rPr lang="ja" sz="822"/>
            </a:br>
            <a:r>
              <a:rPr lang="ja" sz="822"/>
              <a:t>FMCは、推論データに対して対応する障害をタグ付けするタスクで保守分野において重要で、</a:t>
            </a:r>
            <a:br>
              <a:rPr lang="ja" sz="822"/>
            </a:br>
            <a:r>
              <a:rPr lang="ja" sz="822"/>
              <a:t>作業指示書の手動分析を減らす効果がある。プロンプトエンジニアリングにより、</a:t>
            </a:r>
            <a:br>
              <a:rPr lang="ja" sz="822"/>
            </a:br>
            <a:r>
              <a:rPr lang="ja" sz="822"/>
              <a:t>LLMを使用して特定箇所の故障を予測するアプローチを提案。アノテーションされたデータ</a:t>
            </a:r>
            <a:br>
              <a:rPr lang="ja" sz="822"/>
            </a:br>
            <a:r>
              <a:rPr lang="ja" sz="822"/>
              <a:t>ファインチューニングされたGPT-3.5モデルは、同じデータセットで学習した現行の</a:t>
            </a:r>
            <a:br>
              <a:rPr lang="ja" sz="822"/>
            </a:br>
            <a:r>
              <a:rPr lang="ja" sz="822"/>
              <a:t>テキスト分類(Flair: A Flair-based [Akbik et al., 2018)ライブラリより性能が向上している。</a:t>
            </a:r>
            <a:endParaRPr sz="822"/>
          </a:p>
          <a:p>
            <a:pPr indent="0" lvl="0" marL="0" rtl="0" algn="l">
              <a:spcBef>
                <a:spcPts val="1200"/>
              </a:spcBef>
              <a:spcAft>
                <a:spcPts val="0"/>
              </a:spcAft>
              <a:buSzPct val="84791"/>
              <a:buNone/>
            </a:pPr>
            <a:r>
              <a:rPr lang="ja" sz="1200"/>
              <a:t>新規性・差分</a:t>
            </a:r>
            <a:br>
              <a:rPr lang="ja" sz="1200"/>
            </a:br>
            <a:r>
              <a:rPr lang="ja" sz="822"/>
              <a:t>データ: 文字列だけでなく、関連するWikidata埋め込みベクトルにリンクされた</a:t>
            </a:r>
            <a:br>
              <a:rPr lang="ja" sz="822"/>
            </a:br>
            <a:r>
              <a:rPr lang="ja" sz="822"/>
              <a:t>知識を出力することが目的</a:t>
            </a:r>
            <a:endParaRPr sz="822"/>
          </a:p>
          <a:p>
            <a:pPr indent="0" lvl="0" marL="0" rtl="0" algn="l">
              <a:spcBef>
                <a:spcPts val="1200"/>
              </a:spcBef>
              <a:spcAft>
                <a:spcPts val="0"/>
              </a:spcAft>
              <a:buSzPct val="84791"/>
              <a:buNone/>
            </a:pPr>
            <a:r>
              <a:rPr lang="ja" sz="1200"/>
              <a:t>手法</a:t>
            </a:r>
            <a:br>
              <a:rPr lang="ja" sz="1200"/>
            </a:br>
            <a:r>
              <a:rPr lang="ja" sz="822"/>
              <a:t>研究論文では、故障モードの分類にNamed Entity Recognition (NER)を使用</a:t>
            </a:r>
            <a:br>
              <a:rPr lang="ja" sz="822"/>
            </a:br>
            <a:r>
              <a:rPr lang="ja" sz="822"/>
              <a:t>ラベルはISO 14224の22種類の故障モードコードから取得</a:t>
            </a:r>
            <a:br>
              <a:rPr lang="ja" sz="822"/>
            </a:br>
            <a:r>
              <a:rPr lang="ja" sz="822"/>
              <a:t>使用モデルは、Flair、GPT-3.5、およびGPT-3.5（Fine-tuned）</a:t>
            </a:r>
            <a:br>
              <a:rPr lang="ja" sz="822"/>
            </a:br>
            <a:r>
              <a:rPr lang="ja" sz="822"/>
              <a:t>Flairモデルは、テキスト分類モデルであり、LSTMを使用しています。</a:t>
            </a:r>
            <a:br>
              <a:rPr lang="ja" sz="822"/>
            </a:br>
            <a:r>
              <a:rPr lang="ja" sz="822"/>
              <a:t>GPT-3.5（Fine-tuned）モデルは、Fine-tuningされたデータセットを使用しています。</a:t>
            </a:r>
            <a:br>
              <a:rPr lang="ja" sz="822"/>
            </a:br>
            <a:r>
              <a:rPr lang="ja" sz="822"/>
              <a:t>プロンプトエンジニアリングにより、応答を引き出すような入力プロンプトが作成</a:t>
            </a:r>
            <a:br>
              <a:rPr lang="ja" sz="822"/>
            </a:br>
            <a:r>
              <a:rPr lang="ja" sz="822"/>
              <a:t>評価メトリックスとして、Micro F1スコアとMacro F1スコアが使用</a:t>
            </a:r>
            <a:endParaRPr sz="822"/>
          </a:p>
          <a:p>
            <a:pPr indent="0" lvl="0" marL="0" rtl="0" algn="l">
              <a:spcBef>
                <a:spcPts val="1200"/>
              </a:spcBef>
              <a:spcAft>
                <a:spcPts val="0"/>
              </a:spcAft>
              <a:buSzPct val="123777"/>
              <a:buNone/>
            </a:pPr>
            <a:r>
              <a:rPr lang="ja" sz="822"/>
              <a:t>結果</a:t>
            </a:r>
            <a:br>
              <a:rPr lang="ja" sz="822"/>
            </a:br>
            <a:r>
              <a:rPr lang="ja" sz="822"/>
              <a:t>- 「走行しながら動作停止する」という観察の障害モードは、電気故障を示唆している。</a:t>
            </a:r>
            <a:br>
              <a:rPr lang="ja" sz="822"/>
            </a:br>
            <a:r>
              <a:rPr lang="ja" sz="822"/>
              <a:t>これは、過負荷、ショートサーキット、または他の電気的な問題によって、</a:t>
            </a:r>
            <a:br>
              <a:rPr lang="ja" sz="822"/>
            </a:br>
            <a:r>
              <a:rPr lang="ja" sz="822"/>
              <a:t>機器がシャットダウンしたり、回路ブレーカーが落ちたりすることが原因となる可能性がある。</a:t>
            </a:r>
            <a:br>
              <a:rPr lang="ja" sz="822"/>
            </a:br>
            <a:r>
              <a:rPr lang="ja" sz="822"/>
              <a:t>- 「動作しない」という観察の障害モードは、故障です。</a:t>
            </a:r>
            <a:br>
              <a:rPr lang="ja" sz="822"/>
            </a:br>
            <a:r>
              <a:rPr lang="ja" sz="822"/>
              <a:t>- 「こぼれる」という観察の障害モードは、漏れです。</a:t>
            </a:r>
            <a:br>
              <a:rPr lang="ja" sz="822"/>
            </a:br>
            <a:r>
              <a:rPr lang="ja" sz="822"/>
              <a:t>- 「スラリーが噴出する」という観察の障害モードは、漏れです。</a:t>
            </a:r>
            <a:br>
              <a:rPr lang="ja" sz="822"/>
            </a:br>
            <a:r>
              <a:rPr lang="ja" sz="822"/>
              <a:t>- システムレベルのプロンプトは「ユーザーから提供された観察の障害モードを</a:t>
            </a:r>
            <a:br>
              <a:rPr lang="ja" sz="822"/>
            </a:br>
            <a:r>
              <a:rPr lang="ja" sz="822"/>
              <a:t>特定してください。」であり、ユーザーレベルのプロンプト</a:t>
            </a:r>
            <a:br>
              <a:rPr lang="ja" sz="822"/>
            </a:br>
            <a:r>
              <a:rPr lang="ja" sz="822"/>
              <a:t>（観察、「走行しながら動作停止する」など）に対して、LLMはTable 1に示すような応答を生成。</a:t>
            </a:r>
            <a:endParaRPr sz="822"/>
          </a:p>
          <a:p>
            <a:pPr indent="0" lvl="0" marL="0" rtl="0" algn="l">
              <a:spcBef>
                <a:spcPts val="1200"/>
              </a:spcBef>
              <a:spcAft>
                <a:spcPts val="0"/>
              </a:spcAft>
              <a:buSzPct val="123777"/>
              <a:buNone/>
            </a:pPr>
            <a:br>
              <a:rPr lang="ja" sz="822"/>
            </a:br>
            <a:endParaRPr sz="822"/>
          </a:p>
          <a:p>
            <a:pPr indent="0" lvl="0" marL="0" rtl="0" algn="l">
              <a:spcBef>
                <a:spcPts val="1200"/>
              </a:spcBef>
              <a:spcAft>
                <a:spcPts val="0"/>
              </a:spcAft>
              <a:buSzPct val="123777"/>
              <a:buNone/>
            </a:pPr>
            <a:r>
              <a:t/>
            </a:r>
            <a:endParaRPr sz="822"/>
          </a:p>
          <a:p>
            <a:pPr indent="0" lvl="0" marL="0" rtl="0" algn="l">
              <a:spcBef>
                <a:spcPts val="1200"/>
              </a:spcBef>
              <a:spcAft>
                <a:spcPts val="1200"/>
              </a:spcAft>
              <a:buSzPct val="84791"/>
              <a:buNone/>
            </a:pPr>
            <a:r>
              <a:t/>
            </a:r>
            <a:endParaRPr sz="1200"/>
          </a:p>
        </p:txBody>
      </p:sp>
      <p:sp>
        <p:nvSpPr>
          <p:cNvPr id="262" name="Google Shape;262;p36"/>
          <p:cNvSpPr txBox="1"/>
          <p:nvPr/>
        </p:nvSpPr>
        <p:spPr>
          <a:xfrm>
            <a:off x="4010800" y="297900"/>
            <a:ext cx="4415700" cy="19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LLMは、Fine-tuningを行った場合にFlairよりも優れたパフォーマンスを示し、</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特にマイノリティクラスにおいて優れた結果を残しました。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LLMをFMCに使用する際に直面する障壁について、LLMの非決定的な性質やAPIのリクエスト過多による精確性の欠落があり得ます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テストデータセット上でのFlairモデルとGPT-3.5 LLM（Fine-tuningなしとFine-tuningあり）の比較結果が表に示されています。結果はマイクロF1とマクロF1で評価され、Fine-tuningの有無で性能に差があることが示されています。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LLMのFine-tuningには公開されているアノテーション済みデータを使いましたが、データの前処理が必要</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将来的には、オフラインの大規模言語モデルやFlairベースのモデルの性能を調査し、より大きなアノテーション済みデータセットを公開する予定です。</a:t>
            </a:r>
            <a:endParaRPr sz="800">
              <a:solidFill>
                <a:schemeClr val="accent3"/>
              </a:solidFill>
              <a:latin typeface="Proxima Nova"/>
              <a:ea typeface="Proxima Nova"/>
              <a:cs typeface="Proxima Nova"/>
              <a:sym typeface="Proxima Nova"/>
            </a:endParaRPr>
          </a:p>
        </p:txBody>
      </p:sp>
      <p:pic>
        <p:nvPicPr>
          <p:cNvPr id="263" name="Google Shape;263;p36"/>
          <p:cNvPicPr preferRelativeResize="0"/>
          <p:nvPr/>
        </p:nvPicPr>
        <p:blipFill>
          <a:blip r:embed="rId3">
            <a:alphaModFix/>
          </a:blip>
          <a:stretch>
            <a:fillRect/>
          </a:stretch>
        </p:blipFill>
        <p:spPr>
          <a:xfrm>
            <a:off x="47024" y="3931950"/>
            <a:ext cx="4043200" cy="973200"/>
          </a:xfrm>
          <a:prstGeom prst="rect">
            <a:avLst/>
          </a:prstGeom>
          <a:noFill/>
          <a:ln>
            <a:noFill/>
          </a:ln>
        </p:spPr>
      </p:pic>
      <p:pic>
        <p:nvPicPr>
          <p:cNvPr id="264" name="Google Shape;264;p36"/>
          <p:cNvPicPr preferRelativeResize="0"/>
          <p:nvPr/>
        </p:nvPicPr>
        <p:blipFill>
          <a:blip r:embed="rId4">
            <a:alphaModFix/>
          </a:blip>
          <a:stretch>
            <a:fillRect/>
          </a:stretch>
        </p:blipFill>
        <p:spPr>
          <a:xfrm>
            <a:off x="4183513" y="2245363"/>
            <a:ext cx="4314825" cy="2600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Large Language Models for Generative Recommendation: A Survey and Visionary Discussions</a:t>
            </a:r>
            <a:r>
              <a:rPr lang="ja" sz="1469" u="sng"/>
              <a:t> RecSys 2023  </a:t>
            </a:r>
            <a:endParaRPr sz="1469" u="sng"/>
          </a:p>
          <a:p>
            <a:pPr indent="0" lvl="0" marL="0" rtl="0" algn="l">
              <a:spcBef>
                <a:spcPts val="1200"/>
              </a:spcBef>
              <a:spcAft>
                <a:spcPts val="0"/>
              </a:spcAft>
              <a:buSzPts val="1018"/>
              <a:buNone/>
            </a:pPr>
            <a:r>
              <a:rPr lang="ja" sz="1100"/>
              <a:t>概要</a:t>
            </a:r>
            <a:br>
              <a:rPr lang="ja" sz="1100"/>
            </a:br>
            <a:br>
              <a:rPr lang="ja" sz="722"/>
            </a:br>
            <a:r>
              <a:rPr lang="ja" sz="722"/>
              <a:t>従来のリコメンデーションシステムでLLMを活用してみた実装についての実証</a:t>
            </a:r>
            <a:br>
              <a:rPr lang="ja" sz="722"/>
            </a:br>
            <a:r>
              <a:rPr lang="ja" sz="722"/>
              <a:t>生成的な推奨システムではLLMを使い直接的に推奨を生成</a:t>
            </a:r>
            <a:br>
              <a:rPr lang="ja" sz="722"/>
            </a:br>
            <a:endParaRPr sz="722"/>
          </a:p>
          <a:p>
            <a:pPr indent="0" lvl="0" marL="0" rtl="0" algn="l">
              <a:spcBef>
                <a:spcPts val="1200"/>
              </a:spcBef>
              <a:spcAft>
                <a:spcPts val="0"/>
              </a:spcAft>
              <a:buSzPts val="1018"/>
              <a:buNone/>
            </a:pPr>
            <a:r>
              <a:rPr lang="ja" sz="1100"/>
              <a:t>新規性・差分</a:t>
            </a:r>
            <a:br>
              <a:rPr lang="ja" sz="1100"/>
            </a:br>
            <a:endParaRPr sz="722"/>
          </a:p>
          <a:p>
            <a:pPr indent="0" lvl="0" marL="0" rtl="0" algn="l">
              <a:spcBef>
                <a:spcPts val="1200"/>
              </a:spcBef>
              <a:spcAft>
                <a:spcPts val="0"/>
              </a:spcAft>
              <a:buSzPts val="1018"/>
              <a:buNone/>
            </a:pPr>
            <a:r>
              <a:rPr lang="ja" sz="1100"/>
              <a:t>手法</a:t>
            </a:r>
            <a:br>
              <a:rPr lang="ja" sz="1100"/>
            </a:br>
            <a:r>
              <a:rPr lang="ja" sz="722"/>
              <a:t>過去の購買履歴をプロンプトに入力し対応する推奨を答えさせるfew-shot</a:t>
            </a:r>
            <a:r>
              <a:rPr lang="ja" sz="722"/>
              <a:t>。</a:t>
            </a:r>
            <a:endParaRPr sz="722"/>
          </a:p>
          <a:p>
            <a:pPr indent="0" lvl="0" marL="0" rtl="0" algn="l">
              <a:spcBef>
                <a:spcPts val="1200"/>
              </a:spcBef>
              <a:spcAft>
                <a:spcPts val="0"/>
              </a:spcAft>
              <a:buSzPts val="1018"/>
              <a:buNone/>
            </a:pPr>
            <a:br>
              <a:rPr lang="ja" sz="822"/>
            </a:br>
            <a:endParaRPr sz="822"/>
          </a:p>
          <a:p>
            <a:pPr indent="0" lvl="0" marL="0" rtl="0" algn="l">
              <a:spcBef>
                <a:spcPts val="1200"/>
              </a:spcBef>
              <a:spcAft>
                <a:spcPts val="0"/>
              </a:spcAft>
              <a:buSzPts val="1018"/>
              <a:buNone/>
            </a:pPr>
            <a:r>
              <a:t/>
            </a:r>
            <a:endParaRPr sz="822"/>
          </a:p>
          <a:p>
            <a:pPr indent="0" lvl="0" marL="0" rtl="0" algn="l">
              <a:spcBef>
                <a:spcPts val="1200"/>
              </a:spcBef>
              <a:spcAft>
                <a:spcPts val="1200"/>
              </a:spcAft>
              <a:buSzPts val="1018"/>
              <a:buNone/>
            </a:pPr>
            <a:r>
              <a:t/>
            </a:r>
            <a:endParaRPr sz="1200"/>
          </a:p>
        </p:txBody>
      </p:sp>
      <p:sp>
        <p:nvSpPr>
          <p:cNvPr id="270" name="Google Shape;270;p37"/>
          <p:cNvSpPr txBox="1"/>
          <p:nvPr/>
        </p:nvSpPr>
        <p:spPr>
          <a:xfrm>
            <a:off x="4010800" y="297900"/>
            <a:ext cx="44157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10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リコメンドシステムにおいて、大量のユーザーとアイテムが関与するため、これらのIDを格納するためには多くのメモリが必要です。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既存のIDはLLMにとってはOOVトークンであり、モデルとは互換性がありません。そのため、IDを表現する新しい方法が必要です。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IDをトークンのシーケンスとして表現することで、少量のトークンで膨大な数のユーザーやアイテムを表現することができます。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IDを短くするために、類似したユーザーやアイテムはIDシーケンスでより多くのトークンを共有し、残りのトークンは一意性を保証するために使用できます。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IDの作成方法として、3つの典型的なアプローチを紹介します。これらのアプローチは、従来のリコメンドシステムの協調フィルタリングの成功と新たなLLMの組み合わせを目指しています。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LLMベースのアイテムIDの作成方法として、特異値分解と製品量子化の2つがあります。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LLMのパフォーマンス評価には、既存のメトリクスやオンラインA/Bテストを使用できます。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 LLMには、幻想、バイアスとフェアネス、透明性と説明可能性、制御可能性の課題と機会があります。それぞれの課題に対して、解決策が必要です</a:t>
            </a:r>
            <a:endParaRPr sz="800">
              <a:solidFill>
                <a:schemeClr val="accent3"/>
              </a:solidFill>
              <a:latin typeface="Proxima Nova"/>
              <a:ea typeface="Proxima Nova"/>
              <a:cs typeface="Proxima Nova"/>
              <a:sym typeface="Proxima Nova"/>
            </a:endParaRPr>
          </a:p>
        </p:txBody>
      </p:sp>
      <p:pic>
        <p:nvPicPr>
          <p:cNvPr id="271" name="Google Shape;271;p37"/>
          <p:cNvPicPr preferRelativeResize="0"/>
          <p:nvPr/>
        </p:nvPicPr>
        <p:blipFill>
          <a:blip r:embed="rId3">
            <a:alphaModFix/>
          </a:blip>
          <a:stretch>
            <a:fillRect/>
          </a:stretch>
        </p:blipFill>
        <p:spPr>
          <a:xfrm>
            <a:off x="52300" y="2819400"/>
            <a:ext cx="4454975" cy="2092425"/>
          </a:xfrm>
          <a:prstGeom prst="rect">
            <a:avLst/>
          </a:prstGeom>
          <a:noFill/>
          <a:ln>
            <a:noFill/>
          </a:ln>
        </p:spPr>
      </p:pic>
      <p:pic>
        <p:nvPicPr>
          <p:cNvPr id="272" name="Google Shape;272;p37"/>
          <p:cNvPicPr preferRelativeResize="0"/>
          <p:nvPr/>
        </p:nvPicPr>
        <p:blipFill>
          <a:blip r:embed="rId4">
            <a:alphaModFix/>
          </a:blip>
          <a:stretch>
            <a:fillRect/>
          </a:stretch>
        </p:blipFill>
        <p:spPr>
          <a:xfrm>
            <a:off x="4507271" y="3945474"/>
            <a:ext cx="4240178" cy="996275"/>
          </a:xfrm>
          <a:prstGeom prst="rect">
            <a:avLst/>
          </a:prstGeom>
          <a:noFill/>
          <a:ln>
            <a:noFill/>
          </a:ln>
        </p:spPr>
      </p:pic>
      <p:pic>
        <p:nvPicPr>
          <p:cNvPr id="273" name="Google Shape;273;p37"/>
          <p:cNvPicPr preferRelativeResize="0"/>
          <p:nvPr/>
        </p:nvPicPr>
        <p:blipFill>
          <a:blip r:embed="rId5">
            <a:alphaModFix/>
          </a:blip>
          <a:stretch>
            <a:fillRect/>
          </a:stretch>
        </p:blipFill>
        <p:spPr>
          <a:xfrm>
            <a:off x="4507275" y="2875200"/>
            <a:ext cx="4196874" cy="10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PDFTriage: Question Answering over Long, Structured Documents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PDF、Web ページ、プレゼンテーションなどの長文ドキュメントは質疑応答(QA)が不正確になる</a:t>
            </a:r>
            <a:br>
              <a:rPr lang="ja" sz="722"/>
            </a:br>
            <a:r>
              <a:rPr lang="ja" sz="722"/>
              <a:t>一般的な解決案はドキュメントから関連するテキストを抽出して回答する方法</a:t>
            </a:r>
            <a:br>
              <a:rPr lang="ja" sz="722"/>
            </a:br>
            <a:r>
              <a:rPr lang="ja" sz="722"/>
              <a:t>しかしこの方法は5~7ページのポイントの要約だったり表3の収益が最大になった年は？など</a:t>
            </a:r>
            <a:br>
              <a:rPr lang="ja" sz="722"/>
            </a:br>
            <a:r>
              <a:rPr lang="ja" sz="722"/>
              <a:t>文書構造を理解した回答が見落とされミスが出ます</a:t>
            </a:r>
            <a:br>
              <a:rPr lang="ja" sz="722"/>
            </a:br>
            <a:r>
              <a:rPr lang="ja" sz="722"/>
              <a:t>構造またはコンテンツに基づいてコンテキストを取得できる PDFTriage というアプローチを提案</a:t>
            </a:r>
            <a:br>
              <a:rPr lang="ja" sz="722"/>
            </a:br>
            <a:r>
              <a:rPr lang="ja" sz="722"/>
              <a:t>PDFTriage は、Adobe Extract API を活用し、LLM の大きなドキュメントの処理能力を強化</a:t>
            </a:r>
            <a:br>
              <a:rPr lang="ja" sz="722"/>
            </a:br>
            <a:r>
              <a:rPr lang="ja" sz="722"/>
              <a:t>fetch_pages や fetch_table などの関数を使用して、文書構造やテーブル推論の問題にも回答</a:t>
            </a:r>
            <a:br>
              <a:rPr lang="ja" sz="722"/>
            </a:br>
            <a:r>
              <a:rPr lang="ja" sz="722"/>
              <a:t>gpt-35-turbo-0613 モデルは、PDFTriage を使用すると、取得されるトークンが少なくなり、</a:t>
            </a:r>
            <a:br>
              <a:rPr lang="ja" sz="722"/>
            </a:br>
            <a:r>
              <a:rPr lang="ja" sz="722"/>
              <a:t>効率が向上する。</a:t>
            </a:r>
            <a:endParaRPr sz="722"/>
          </a:p>
          <a:p>
            <a:pPr indent="0" lvl="0" marL="0" rtl="0" algn="l">
              <a:spcBef>
                <a:spcPts val="1200"/>
              </a:spcBef>
              <a:spcAft>
                <a:spcPts val="0"/>
              </a:spcAft>
              <a:buSzPts val="1018"/>
              <a:buNone/>
            </a:pPr>
            <a:r>
              <a:rPr lang="ja" sz="1100"/>
              <a:t>新規性・差分</a:t>
            </a:r>
            <a:br>
              <a:rPr lang="ja" sz="1100"/>
            </a:br>
            <a:r>
              <a:rPr lang="ja" sz="722"/>
              <a:t>HTMLのようなツリーに変換しセクションタイトルや表・図などのデータを含め構造情報を</a:t>
            </a:r>
            <a:br>
              <a:rPr lang="ja" sz="722"/>
            </a:br>
            <a:r>
              <a:rPr lang="ja" sz="722"/>
              <a:t>扱える</a:t>
            </a:r>
            <a:endParaRPr sz="722"/>
          </a:p>
          <a:p>
            <a:pPr indent="0" lvl="0" marL="0" rtl="0" algn="l">
              <a:spcBef>
                <a:spcPts val="1200"/>
              </a:spcBef>
              <a:spcAft>
                <a:spcPts val="0"/>
              </a:spcAft>
              <a:buSzPts val="1018"/>
              <a:buNone/>
            </a:pPr>
            <a:r>
              <a:rPr lang="ja" sz="1100"/>
              <a:t>手法</a:t>
            </a:r>
            <a:br>
              <a:rPr lang="ja" sz="1100"/>
            </a:br>
            <a:r>
              <a:rPr lang="ja" sz="722"/>
              <a:t>PDFTriageは、次の3ステップで構成される：</a:t>
            </a:r>
            <a:br>
              <a:rPr lang="ja" sz="722"/>
            </a:br>
            <a:r>
              <a:rPr lang="ja" sz="722"/>
              <a:t>1.  ドキュメントのメタデータを生成： Adobe Extract APIを使い、PDFをHTMLのようなツリーに変換</a:t>
            </a:r>
            <a:br>
              <a:rPr lang="ja" sz="722"/>
            </a:br>
            <a:r>
              <a:rPr lang="ja" sz="722"/>
              <a:t>このツリーには、セクションのタイトル、表、図などのメタデータを含み、構造情報を抽出する</a:t>
            </a:r>
            <a:br>
              <a:rPr lang="ja" sz="722"/>
            </a:br>
            <a:r>
              <a:rPr lang="ja" sz="722"/>
              <a:t>2. LLMベースのトリアージ： LLMが質問に対応するコンテンツを選択</a:t>
            </a:r>
            <a:br>
              <a:rPr lang="ja" sz="722"/>
            </a:br>
            <a:r>
              <a:rPr lang="ja" sz="722"/>
              <a:t>3. 取得したコンテンツを使った回答： LLMは関連するコンテキストを取得し、包括的な回答を生成</a:t>
            </a:r>
            <a:endParaRPr sz="722"/>
          </a:p>
          <a:p>
            <a:pPr indent="0" lvl="0" marL="0" rtl="0" algn="l">
              <a:spcBef>
                <a:spcPts val="1200"/>
              </a:spcBef>
              <a:spcAft>
                <a:spcPts val="1200"/>
              </a:spcAft>
              <a:buSzPts val="1018"/>
              <a:buNone/>
            </a:pPr>
            <a:r>
              <a:rPr lang="ja" sz="722"/>
              <a:t>PDFTriageはこれを実現するために5つの関数を採用：</a:t>
            </a:r>
            <a:br>
              <a:rPr lang="ja" sz="722"/>
            </a:br>
            <a:r>
              <a:rPr lang="ja" sz="722"/>
              <a:t>fetch_pages： 指定したページからテキストを取得</a:t>
            </a:r>
            <a:br>
              <a:rPr lang="ja" sz="722"/>
            </a:br>
            <a:r>
              <a:rPr lang="ja" sz="722"/>
              <a:t>fetch_sections： 指定したセクションからテキストを抽出</a:t>
            </a:r>
            <a:br>
              <a:rPr lang="ja" sz="722"/>
            </a:br>
            <a:r>
              <a:rPr lang="ja" sz="722"/>
              <a:t>fetch_table： 指定したテーブルのキャプションからテキストを取得</a:t>
            </a:r>
            <a:br>
              <a:rPr lang="ja" sz="722"/>
            </a:br>
            <a:r>
              <a:rPr lang="ja" sz="722"/>
              <a:t>fetch_figure： 特定の図のキャプションを囲むテキストを取得</a:t>
            </a:r>
            <a:br>
              <a:rPr lang="ja" sz="722"/>
            </a:br>
            <a:r>
              <a:rPr lang="ja" sz="722"/>
              <a:t>retrieve： 文書に対して自然言語クエリを発行し、適切なチャンクを取得</a:t>
            </a:r>
            <a:endParaRPr sz="1200"/>
          </a:p>
        </p:txBody>
      </p:sp>
      <p:pic>
        <p:nvPicPr>
          <p:cNvPr id="279" name="Google Shape;279;p38"/>
          <p:cNvPicPr preferRelativeResize="0"/>
          <p:nvPr/>
        </p:nvPicPr>
        <p:blipFill>
          <a:blip r:embed="rId3">
            <a:alphaModFix/>
          </a:blip>
          <a:stretch>
            <a:fillRect/>
          </a:stretch>
        </p:blipFill>
        <p:spPr>
          <a:xfrm>
            <a:off x="4260150" y="1615775"/>
            <a:ext cx="3755251" cy="3428424"/>
          </a:xfrm>
          <a:prstGeom prst="rect">
            <a:avLst/>
          </a:prstGeom>
          <a:noFill/>
          <a:ln>
            <a:noFill/>
          </a:ln>
        </p:spPr>
      </p:pic>
      <p:sp>
        <p:nvSpPr>
          <p:cNvPr id="280" name="Google Shape;280;p38"/>
          <p:cNvSpPr txBox="1"/>
          <p:nvPr/>
        </p:nvSpPr>
        <p:spPr>
          <a:xfrm>
            <a:off x="4163200" y="297900"/>
            <a:ext cx="4930800" cy="14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PDFTriageの機能を検証するために、90の文書にまたがる約900の人間が書いた質問からなるデータを作成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これらの質問は、「文書構造の質問」、「表の推論の質問」、さらには「トリックの質問」のようなカテゴリ</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PDFTriageはgpt-35-turbo-0613モデルを使用</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結果、人間の評価者は、従来の検索手法よりもPDFTriageを一貫して評価</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特に、PDFTriageは50.7%の確率で好まれ、ページ検索とチャンク検索の両方の方法を上回った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さらに、PDFTriageは、より少ないトークンで優れた回答を生成し、その効率性を示した。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印象的なことに、文書の長さはPDFTriageのパフォーマンスにほとんど影響を与えず、短い文書にも長い文書にも適応できる</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469" u="sng"/>
              <a:t>HRoT: Hybrid prompt strategy and Retrieval of Thought for Table-Text Hybrid Question Answering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数値推論に焦点を当て、テキストとテーブルのハイブリッドな形式での質問応答</a:t>
            </a:r>
            <a:br>
              <a:rPr lang="ja" sz="722"/>
            </a:br>
            <a:r>
              <a:rPr lang="ja" sz="722"/>
              <a:t>（TextTableQA）のためのHybrid prompt strategyとRetrieval of Thoughtという2つの</a:t>
            </a:r>
            <a:br>
              <a:rPr lang="ja" sz="722"/>
            </a:br>
            <a:r>
              <a:rPr lang="ja" sz="722"/>
              <a:t>プロンプトフレームワークHRoTを提案。</a:t>
            </a:r>
            <a:br>
              <a:rPr lang="ja" sz="722"/>
            </a:br>
            <a:r>
              <a:rPr lang="ja" sz="722"/>
              <a:t>テキストと表の複合データにおける推論の問題に対処するMultiHierttデータセットの</a:t>
            </a:r>
            <a:br>
              <a:rPr lang="ja" sz="722"/>
            </a:br>
            <a:r>
              <a:rPr lang="ja" sz="722"/>
              <a:t>教師付きSOTAと比較して,数ショット設定で優れた性能を実現</a:t>
            </a:r>
            <a:endParaRPr sz="722"/>
          </a:p>
          <a:p>
            <a:pPr indent="0" lvl="0" marL="0" rtl="0" algn="l">
              <a:spcBef>
                <a:spcPts val="1200"/>
              </a:spcBef>
              <a:spcAft>
                <a:spcPts val="0"/>
              </a:spcAft>
              <a:buSzPts val="1018"/>
              <a:buNone/>
            </a:pPr>
            <a:r>
              <a:rPr lang="ja" sz="1100"/>
              <a:t>新規性・差分</a:t>
            </a:r>
            <a:br>
              <a:rPr lang="ja" sz="1100"/>
            </a:br>
            <a:r>
              <a:rPr lang="ja" sz="722"/>
              <a:t>第一に、Retrieval of Thought（RoT）という手法を導入し、モデルに思考の方法を学習</a:t>
            </a:r>
            <a:br>
              <a:rPr lang="ja" sz="722"/>
            </a:br>
            <a:r>
              <a:rPr lang="ja" sz="722"/>
              <a:t>回答のタイプに基づいて抽出した証拠に基づくマルチ階層のテーブルを再構築する</a:t>
            </a:r>
            <a:br>
              <a:rPr lang="ja" sz="722"/>
            </a:br>
            <a:r>
              <a:rPr lang="ja" sz="722"/>
              <a:t>検索思考を導入することでモデルの推論能力を向上させる方法</a:t>
            </a:r>
            <a:endParaRPr sz="722"/>
          </a:p>
          <a:p>
            <a:pPr indent="0" lvl="0" marL="0" rtl="0" algn="l">
              <a:spcBef>
                <a:spcPts val="1200"/>
              </a:spcBef>
              <a:spcAft>
                <a:spcPts val="0"/>
              </a:spcAft>
              <a:buSzPts val="1018"/>
              <a:buNone/>
            </a:pPr>
            <a:r>
              <a:rPr lang="ja" sz="1100"/>
              <a:t>手法</a:t>
            </a:r>
            <a:br>
              <a:rPr lang="ja" sz="1100"/>
            </a:br>
            <a:r>
              <a:rPr lang="ja" sz="722"/>
              <a:t>RoTを使うことで、モデルに思考の方法を学習。</a:t>
            </a:r>
            <a:br>
              <a:rPr lang="ja" sz="722"/>
            </a:br>
            <a:r>
              <a:rPr lang="ja" sz="722"/>
              <a:t>これにより、CoTが関係のない情報に頼ることを防ぎ、正確な推論を実現</a:t>
            </a:r>
            <a:br>
              <a:rPr lang="ja" sz="722"/>
            </a:br>
            <a:r>
              <a:rPr lang="ja" sz="722"/>
              <a:t>提案された方法は、テーブルを再構築し、検索思考を導入することで、</a:t>
            </a:r>
            <a:br>
              <a:rPr lang="ja" sz="722"/>
            </a:br>
            <a:r>
              <a:rPr lang="ja" sz="722"/>
              <a:t>関連性のない情報を使用せずにLLMが推論することを防ぎます。</a:t>
            </a:r>
            <a:br>
              <a:rPr lang="ja" sz="722"/>
            </a:br>
            <a:br>
              <a:rPr lang="ja" sz="722"/>
            </a:br>
            <a:r>
              <a:rPr lang="ja" sz="722"/>
              <a:t>テーブルとテキストの内容を使用して数値計算を行う数値推論の質問タイプに対して</a:t>
            </a:r>
            <a:br>
              <a:rPr lang="ja" sz="722"/>
            </a:br>
            <a:r>
              <a:rPr lang="ja" sz="722"/>
              <a:t>質問の分類や情報の抽出には、LLMsとリトリーバル思考を導入</a:t>
            </a:r>
            <a:endParaRPr sz="722"/>
          </a:p>
          <a:p>
            <a:pPr indent="0" lvl="0" marL="0" rtl="0" algn="l">
              <a:spcBef>
                <a:spcPts val="1200"/>
              </a:spcBef>
              <a:spcAft>
                <a:spcPts val="1200"/>
              </a:spcAft>
              <a:buSzPts val="1018"/>
              <a:buNone/>
            </a:pPr>
            <a:r>
              <a:rPr lang="ja" sz="722"/>
              <a:t>入力:</a:t>
            </a:r>
            <a:br>
              <a:rPr lang="ja" sz="722"/>
            </a:br>
            <a:r>
              <a:rPr lang="ja" sz="722"/>
              <a:t>1.  質問セット Q</a:t>
            </a:r>
            <a:br>
              <a:rPr lang="ja" sz="722"/>
            </a:br>
            <a:r>
              <a:rPr lang="ja" sz="722"/>
              <a:t>2. テーブルセット {T1,…,Tn}</a:t>
            </a:r>
            <a:br>
              <a:rPr lang="ja" sz="722"/>
            </a:br>
            <a:r>
              <a:rPr lang="ja" sz="722"/>
              <a:t>3. 証拠セット{E1,…,En}</a:t>
            </a:r>
            <a:br>
              <a:rPr lang="ja" sz="722"/>
            </a:br>
            <a:r>
              <a:rPr lang="ja" sz="722"/>
              <a:t>手順:</a:t>
            </a:r>
            <a:br>
              <a:rPr lang="ja" sz="722"/>
            </a:br>
            <a:r>
              <a:rPr lang="ja" sz="722"/>
              <a:t>1. Q内の各質問qに対して以下の手順を繰り返す:</a:t>
            </a:r>
            <a:br>
              <a:rPr lang="ja" sz="722"/>
            </a:br>
            <a:r>
              <a:rPr lang="ja" sz="722"/>
              <a:t>    1.1. qを分類器に渡して分類を取得する。</a:t>
            </a:r>
            <a:br>
              <a:rPr lang="ja" sz="722"/>
            </a:br>
            <a:r>
              <a:rPr lang="ja" sz="722"/>
              <a:t>    1.2. もし分類が算術的(arithmetic)なら以下の手順を繰り返す:</a:t>
            </a:r>
            <a:br>
              <a:rPr lang="ja" sz="722"/>
            </a:br>
            <a:r>
              <a:rPr lang="ja" sz="722"/>
              <a:t>        1.2.1. Tq内の各テーブルtに対して以下の手順を繰り返す:</a:t>
            </a:r>
            <a:br>
              <a:rPr lang="ja" sz="722"/>
            </a:br>
            <a:r>
              <a:rPr lang="ja" sz="722"/>
              <a:t>            1.2.1.1. テーブルの範囲リストLtを取得する</a:t>
            </a:r>
            <a:br>
              <a:rPr lang="ja" sz="722"/>
            </a:br>
            <a:r>
              <a:rPr lang="ja" sz="722"/>
              <a:t>            1.2.1.2. Ltを使用して、テーブルtからヘッダーhrとhcを取得する。</a:t>
            </a:r>
            <a:br>
              <a:rPr lang="ja" sz="722"/>
            </a:br>
            <a:r>
              <a:rPr lang="ja" sz="722"/>
              <a:t>            1.2.1.3. 予約する行Rと列Cを初期化する（Rにはℎrを、Cにはℎcを格納する）</a:t>
            </a:r>
            <a:br>
              <a:rPr lang="ja" sz="722"/>
            </a:br>
            <a:r>
              <a:rPr lang="ja" sz="722"/>
              <a:t>            1.2.1.4. 証拠Etを取得する。</a:t>
            </a:r>
            <a:br>
              <a:rPr lang="ja" sz="722"/>
            </a:br>
            <a:r>
              <a:rPr lang="ja" sz="722"/>
              <a:t>            1.2.1.5. Et内の各証拠eに対して以下の手順を繰り返す:</a:t>
            </a:r>
            <a:br>
              <a:rPr lang="ja" sz="722"/>
            </a:br>
            <a:r>
              <a:rPr lang="ja" sz="722"/>
              <a:t>                1.2.1.5.1 Ltを使用して、証拠eからサブヘッダーrとcを取得</a:t>
            </a:r>
            <a:br>
              <a:rPr lang="ja" sz="722"/>
            </a:br>
            <a:r>
              <a:rPr lang="ja" sz="722"/>
              <a:t>                1.2.1.5.2 rをRに挿入する。</a:t>
            </a:r>
            <a:br>
              <a:rPr lang="ja" sz="722"/>
            </a:br>
            <a:r>
              <a:rPr lang="ja" sz="722"/>
              <a:t>                1.2.1.5.3 cをCに挿入する。</a:t>
            </a:r>
            <a:br>
              <a:rPr lang="ja" sz="722"/>
            </a:br>
            <a:r>
              <a:rPr lang="ja" sz="722"/>
              <a:t>            1.2.1.6. Rにある行とCにある列を保持してテーブルtを更新する。</a:t>
            </a:r>
            <a:br>
              <a:rPr lang="ja" sz="722"/>
            </a:br>
            <a:r>
              <a:rPr lang="ja" sz="722"/>
              <a:t>出力: 再構築されたテーブル</a:t>
            </a:r>
            <a:endParaRPr sz="722"/>
          </a:p>
        </p:txBody>
      </p:sp>
      <p:sp>
        <p:nvSpPr>
          <p:cNvPr id="286" name="Google Shape;286;p39"/>
          <p:cNvSpPr txBox="1"/>
          <p:nvPr/>
        </p:nvSpPr>
        <p:spPr>
          <a:xfrm>
            <a:off x="3627000" y="297900"/>
            <a:ext cx="54678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のアルゴリズムは、質問に基づいてテーブルの部分を取得し、特定の質問に関連する情報のみを含む新しいテーブルを作成することを目的としています。特に、算術的なクエリに対して、関連する行と列のみを抽出してテーブルを再構築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MultiHierttデータセットを使用して実験を行い、HRoTの優れた性能を示しました。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CoTとHRoTをゼロショットおよびフューショットの設定で比較し、HRoTは両方の設定で良い結果を収め、4ショットで完全に教師ありパフォーマンスを上回る結果になりました</a:t>
            </a:r>
            <a:endParaRPr sz="700">
              <a:solidFill>
                <a:schemeClr val="accent3"/>
              </a:solidFill>
              <a:latin typeface="Proxima Nova"/>
              <a:ea typeface="Proxima Nova"/>
              <a:cs typeface="Proxima Nova"/>
              <a:sym typeface="Proxima Nova"/>
            </a:endParaRPr>
          </a:p>
        </p:txBody>
      </p:sp>
      <p:pic>
        <p:nvPicPr>
          <p:cNvPr id="287" name="Google Shape;287;p39"/>
          <p:cNvPicPr preferRelativeResize="0"/>
          <p:nvPr/>
        </p:nvPicPr>
        <p:blipFill>
          <a:blip r:embed="rId3">
            <a:alphaModFix/>
          </a:blip>
          <a:stretch>
            <a:fillRect/>
          </a:stretch>
        </p:blipFill>
        <p:spPr>
          <a:xfrm>
            <a:off x="3682800" y="1558500"/>
            <a:ext cx="3683220" cy="345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9239"/>
              <a:buNone/>
            </a:pPr>
            <a:r>
              <a:rPr lang="ja" sz="1469" u="sng"/>
              <a:t>ReConcile: Round-Table Conference Improves Reasoning via Consensus among Diverse LLMs</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複数回の議論を通じて、LLMの推論を向上させGPT4などの各エージェント同士に議論</a:t>
            </a:r>
            <a:br>
              <a:rPr lang="ja" sz="722"/>
            </a:br>
            <a:r>
              <a:rPr lang="ja" sz="722"/>
              <a:t>させ重み付け投票メカニズムを使用して最終的な回答を決定することで、推論能力が</a:t>
            </a:r>
            <a:br>
              <a:rPr lang="ja" sz="722"/>
            </a:br>
            <a:r>
              <a:rPr lang="ja" sz="722"/>
              <a:t>初期に比べて10%向上することを実証 https://github.com/dinobby/ReConcile</a:t>
            </a:r>
            <a:endParaRPr sz="722"/>
          </a:p>
          <a:p>
            <a:pPr indent="0" lvl="0" marL="0" rtl="0" algn="l">
              <a:spcBef>
                <a:spcPts val="1200"/>
              </a:spcBef>
              <a:spcAft>
                <a:spcPts val="0"/>
              </a:spcAft>
              <a:buSzPct val="92500"/>
              <a:buNone/>
            </a:pPr>
            <a:r>
              <a:rPr lang="ja" sz="1100"/>
              <a:t>新規性・差分</a:t>
            </a:r>
            <a:br>
              <a:rPr lang="ja" sz="1100"/>
            </a:br>
            <a:r>
              <a:rPr lang="ja" sz="722"/>
              <a:t>質問に対して複数のエージェントLLMを使い議論させ、結論を出させるためにReConcile</a:t>
            </a:r>
            <a:br>
              <a:rPr lang="ja" sz="722"/>
            </a:br>
            <a:r>
              <a:rPr lang="ja" sz="722"/>
              <a:t>を提案。各エージェントは、自分の意見を持ち、他者を説得し、意見を述べることで</a:t>
            </a:r>
            <a:br>
              <a:rPr lang="ja" sz="722"/>
            </a:br>
            <a:r>
              <a:rPr lang="ja" sz="722"/>
              <a:t>合意を達成することを目指しながら複雑な推論問題を解決することを目的とします</a:t>
            </a:r>
            <a:endParaRPr sz="722"/>
          </a:p>
          <a:p>
            <a:pPr indent="0" lvl="0" marL="0" rtl="0" algn="l">
              <a:spcBef>
                <a:spcPts val="1200"/>
              </a:spcBef>
              <a:spcAft>
                <a:spcPts val="0"/>
              </a:spcAft>
              <a:buSzPct val="92500"/>
              <a:buNone/>
            </a:pPr>
            <a:r>
              <a:rPr lang="ja" sz="1100"/>
              <a:t>手法</a:t>
            </a:r>
            <a:br>
              <a:rPr lang="ja" sz="1100"/>
            </a:br>
            <a:r>
              <a:rPr lang="ja" sz="722"/>
              <a:t>ReConcileは、複数のラウンドからなる議論フェーズに入ります。各議論ラウンドでは、</a:t>
            </a:r>
            <a:br>
              <a:rPr lang="ja" sz="722"/>
            </a:br>
            <a:r>
              <a:rPr lang="ja" sz="722"/>
              <a:t>すべてのエージェントが他のエージェントの説明と回答に基づいて改訂された説明と</a:t>
            </a:r>
            <a:br>
              <a:rPr lang="ja" sz="722"/>
            </a:br>
            <a:r>
              <a:rPr lang="ja" sz="722"/>
              <a:t>回答を生成します。この手法は、ChatGPT、Bard、Claude2など、異なるモデルの</a:t>
            </a:r>
            <a:br>
              <a:rPr lang="ja" sz="722"/>
            </a:br>
            <a:r>
              <a:rPr lang="ja" sz="722"/>
              <a:t>組み合わせを使用し、効果的な議論の要素を強調しています。</a:t>
            </a:r>
            <a:br>
              <a:rPr lang="ja" sz="722"/>
            </a:br>
            <a:r>
              <a:rPr lang="ja" sz="722"/>
              <a:t>また、エージェントの不確実性を推定するためのプロンプトも使用します。</a:t>
            </a:r>
            <a:br>
              <a:rPr lang="ja" sz="722"/>
            </a:br>
            <a:r>
              <a:rPr lang="ja" sz="722"/>
              <a:t>最終的な回答は、全エージェントが同じ回答に収束した場合に重み付けされます。</a:t>
            </a:r>
            <a:endParaRPr sz="722"/>
          </a:p>
          <a:p>
            <a:pPr indent="0" lvl="0" marL="0" rtl="0" algn="l">
              <a:spcBef>
                <a:spcPts val="1200"/>
              </a:spcBef>
              <a:spcAft>
                <a:spcPts val="1200"/>
              </a:spcAft>
              <a:buSzPct val="140920"/>
              <a:buNone/>
            </a:pPr>
            <a:r>
              <a:rPr lang="ja" sz="722"/>
              <a:t>入力:</a:t>
            </a:r>
            <a:br>
              <a:rPr lang="ja" sz="722"/>
            </a:br>
            <a:r>
              <a:rPr lang="ja" sz="722"/>
              <a:t>1.  質問セット Q</a:t>
            </a:r>
            <a:br>
              <a:rPr lang="ja" sz="722"/>
            </a:br>
            <a:r>
              <a:rPr lang="ja" sz="722"/>
              <a:t>2.</a:t>
            </a:r>
            <a:r>
              <a:rPr lang="ja" sz="722"/>
              <a:t>ディスカッションのラウンド数 R</a:t>
            </a:r>
            <a:br>
              <a:rPr lang="ja" sz="722"/>
            </a:br>
            <a:r>
              <a:rPr lang="ja" sz="722"/>
              <a:t>3. </a:t>
            </a:r>
            <a:r>
              <a:rPr lang="ja" sz="722"/>
              <a:t>エージェントの集合 A={A1,A2,…,An}</a:t>
            </a:r>
            <a:br>
              <a:rPr lang="ja" sz="722"/>
            </a:br>
            <a:r>
              <a:rPr lang="ja" sz="722"/>
              <a:t>4. 説得のためのサンプル C={C1,C2,…,Cn}</a:t>
            </a:r>
            <a:br>
              <a:rPr lang="ja" sz="722"/>
            </a:br>
            <a:br>
              <a:rPr lang="ja" sz="722"/>
            </a:br>
            <a:r>
              <a:rPr lang="ja" sz="722"/>
              <a:t>関数 RECONCILE(Q, R, A, C)処理</a:t>
            </a:r>
            <a:r>
              <a:rPr lang="ja" sz="722"/>
              <a:t>手順:</a:t>
            </a:r>
            <a:br>
              <a:rPr lang="ja" sz="722"/>
            </a:br>
            <a:r>
              <a:rPr lang="ja" sz="722"/>
              <a:t>1. </a:t>
            </a:r>
            <a:r>
              <a:rPr lang="ja" sz="722"/>
              <a:t>ラウンド数rを0に初期化</a:t>
            </a:r>
            <a:br>
              <a:rPr lang="ja" sz="722"/>
            </a:br>
            <a:r>
              <a:rPr lang="ja" sz="722"/>
              <a:t>2. r が R 以下であり、かつエージェントが合意に達していない時、以下を繰り返す：</a:t>
            </a:r>
            <a:br>
              <a:rPr lang="ja" sz="722"/>
            </a:br>
            <a:r>
              <a:rPr lang="ja" sz="722"/>
              <a:t>    2.1. </a:t>
            </a:r>
            <a:r>
              <a:rPr lang="ja" sz="722"/>
              <a:t>S(エージェントの答えのリスト)と P(エージェントの信頼度のリスト)を初期化。</a:t>
            </a:r>
            <a:br>
              <a:rPr lang="ja" sz="722"/>
            </a:br>
            <a:r>
              <a:rPr lang="ja" sz="722"/>
              <a:t>    2.2. </a:t>
            </a:r>
            <a:r>
              <a:rPr lang="ja" sz="722"/>
              <a:t>各エージェントAiに対して</a:t>
            </a:r>
            <a:r>
              <a:rPr lang="ja" sz="722"/>
              <a:t>以下の手順を繰り返す:</a:t>
            </a:r>
            <a:br>
              <a:rPr lang="ja" sz="722"/>
            </a:br>
            <a:r>
              <a:rPr lang="ja" sz="722"/>
              <a:t>        2.2.1.</a:t>
            </a:r>
            <a:r>
              <a:rPr lang="ja" sz="722"/>
              <a:t>もしrが0なら初期プロンプトPIを、問題Qと説得のためのサンプルCで作る</a:t>
            </a:r>
            <a:br>
              <a:rPr lang="ja" sz="722"/>
            </a:br>
            <a:r>
              <a:rPr lang="ja" sz="722"/>
              <a:t>            </a:t>
            </a:r>
            <a:r>
              <a:rPr lang="ja" sz="722"/>
              <a:t>2.2.2.エージェントAiが初期の答え、説明、および信頼度を生成</a:t>
            </a:r>
            <a:br>
              <a:rPr lang="ja" sz="722"/>
            </a:br>
            <a:r>
              <a:rPr lang="ja" sz="722"/>
              <a:t>        </a:t>
            </a:r>
            <a:r>
              <a:rPr lang="ja" sz="722"/>
              <a:t>2.2.3. それ以外の場合、ディスカッションのプロンプトPDを生成</a:t>
            </a:r>
            <a:br>
              <a:rPr lang="ja" sz="722"/>
            </a:br>
            <a:r>
              <a:rPr lang="ja" sz="722"/>
              <a:t>            2.2.4. エージェントAiが答え、説明、および信頼度を生成</a:t>
            </a:r>
            <a:br>
              <a:rPr lang="ja" sz="722"/>
            </a:br>
            <a:r>
              <a:rPr lang="ja" sz="722"/>
              <a:t>        2.2.5. Sにエージェントの答えを追加し、Pに信頼度を追加</a:t>
            </a:r>
            <a:br>
              <a:rPr lang="ja" sz="722"/>
            </a:br>
            <a:r>
              <a:rPr lang="ja" sz="722"/>
              <a:t>    2.3. SとPを使用して、信頼度に基づく加重平均を行い、最終的な答えa^{(r)}を取得</a:t>
            </a:r>
            <a:br>
              <a:rPr lang="ja" sz="722"/>
            </a:br>
            <a:br>
              <a:rPr lang="ja" sz="722"/>
            </a:br>
            <a:br>
              <a:rPr lang="ja" sz="722"/>
            </a:br>
            <a:br>
              <a:rPr lang="ja" sz="722"/>
            </a:br>
            <a:r>
              <a:rPr lang="ja" sz="722"/>
              <a:t>出力: </a:t>
            </a:r>
            <a:r>
              <a:rPr lang="ja" sz="722"/>
              <a:t>a^{(r)}</a:t>
            </a:r>
            <a:br>
              <a:rPr lang="ja" sz="722"/>
            </a:br>
            <a:r>
              <a:rPr lang="ja" sz="722"/>
              <a:t>このアルゴリズムは、エージェントの集合が与えられた問題に対する答えを</a:t>
            </a:r>
            <a:br>
              <a:rPr lang="ja" sz="722"/>
            </a:br>
            <a:r>
              <a:rPr lang="ja" sz="722"/>
              <a:t>ディスカッションと説得を通じて合意に達するためのものです。</a:t>
            </a:r>
            <a:br>
              <a:rPr lang="ja" sz="722"/>
            </a:br>
            <a:r>
              <a:rPr lang="ja" sz="722"/>
              <a:t>各エージェントは、各ラウンドでその答え、説明、および信頼度を生成し最終的に、</a:t>
            </a:r>
            <a:br>
              <a:rPr lang="ja" sz="722"/>
            </a:br>
            <a:r>
              <a:rPr lang="ja" sz="722"/>
              <a:t>すべてのエージェントの信頼度に基づいて加重投票が行われ、合意の答えが得られます。</a:t>
            </a:r>
            <a:endParaRPr sz="722"/>
          </a:p>
        </p:txBody>
      </p:sp>
      <p:sp>
        <p:nvSpPr>
          <p:cNvPr id="293" name="Google Shape;293;p40"/>
          <p:cNvSpPr txBox="1"/>
          <p:nvPr/>
        </p:nvSpPr>
        <p:spPr>
          <a:xfrm>
            <a:off x="3627000" y="2979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フェーズ1で初期プロンプトを問題と説得用のサンプル解法から作成します。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フェーズ2でReConcileはエージェント間での複数回の議論を行います。フェーズ3ではReConcileが最終回答を生成します。</a:t>
            </a:r>
            <a:endParaRPr sz="700">
              <a:solidFill>
                <a:schemeClr val="accent3"/>
              </a:solidFill>
              <a:latin typeface="Proxima Nova"/>
              <a:ea typeface="Proxima Nova"/>
              <a:cs typeface="Proxima Nova"/>
              <a:sym typeface="Proxima Nova"/>
            </a:endParaRPr>
          </a:p>
        </p:txBody>
      </p:sp>
      <p:pic>
        <p:nvPicPr>
          <p:cNvPr id="294" name="Google Shape;294;p40"/>
          <p:cNvPicPr preferRelativeResize="0"/>
          <p:nvPr/>
        </p:nvPicPr>
        <p:blipFill>
          <a:blip r:embed="rId3">
            <a:alphaModFix/>
          </a:blip>
          <a:stretch>
            <a:fillRect/>
          </a:stretch>
        </p:blipFill>
        <p:spPr>
          <a:xfrm>
            <a:off x="3733800" y="671080"/>
            <a:ext cx="5080227" cy="2047521"/>
          </a:xfrm>
          <a:prstGeom prst="rect">
            <a:avLst/>
          </a:prstGeom>
          <a:noFill/>
          <a:ln>
            <a:noFill/>
          </a:ln>
        </p:spPr>
      </p:pic>
      <p:pic>
        <p:nvPicPr>
          <p:cNvPr id="295" name="Google Shape;295;p40"/>
          <p:cNvPicPr preferRelativeResize="0"/>
          <p:nvPr/>
        </p:nvPicPr>
        <p:blipFill>
          <a:blip r:embed="rId4">
            <a:alphaModFix/>
          </a:blip>
          <a:stretch>
            <a:fillRect/>
          </a:stretch>
        </p:blipFill>
        <p:spPr>
          <a:xfrm>
            <a:off x="3733800" y="2718600"/>
            <a:ext cx="5080224" cy="2257500"/>
          </a:xfrm>
          <a:prstGeom prst="rect">
            <a:avLst/>
          </a:prstGeom>
          <a:noFill/>
          <a:ln>
            <a:noFill/>
          </a:ln>
        </p:spPr>
      </p:pic>
      <p:pic>
        <p:nvPicPr>
          <p:cNvPr id="296" name="Google Shape;296;p40"/>
          <p:cNvPicPr preferRelativeResize="0"/>
          <p:nvPr/>
        </p:nvPicPr>
        <p:blipFill>
          <a:blip r:embed="rId5">
            <a:alphaModFix/>
          </a:blip>
          <a:stretch>
            <a:fillRect/>
          </a:stretch>
        </p:blipFill>
        <p:spPr>
          <a:xfrm>
            <a:off x="668100" y="4154175"/>
            <a:ext cx="1936475" cy="36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Frustrated with Code Quality Issues? LLMs can Help!</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性的解析によって検出されるコード品質と確保と修正を</a:t>
            </a:r>
            <a:br>
              <a:rPr lang="ja" sz="722"/>
            </a:br>
            <a:r>
              <a:rPr lang="ja" sz="722"/>
              <a:t>COREというツールを使用することで支援。提案者とランク付けを</a:t>
            </a:r>
            <a:br>
              <a:rPr lang="ja" sz="722"/>
            </a:br>
            <a:r>
              <a:rPr lang="ja" sz="722"/>
              <a:t>それぞれLLMにさせ別なプログラム修復ツールの78.3%に相当する76.8%の</a:t>
            </a:r>
            <a:br>
              <a:rPr lang="ja" sz="722"/>
            </a:br>
            <a:r>
              <a:rPr lang="ja" sz="722"/>
              <a:t>javaファイル(品質チェック)で静的解析ツールに合格したリビジョンを作成した</a:t>
            </a:r>
            <a:endParaRPr sz="722"/>
          </a:p>
          <a:p>
            <a:pPr indent="0" lvl="0" marL="0" rtl="0" algn="l">
              <a:spcBef>
                <a:spcPts val="1200"/>
              </a:spcBef>
              <a:spcAft>
                <a:spcPts val="0"/>
              </a:spcAft>
              <a:buSzPts val="1018"/>
              <a:buNone/>
            </a:pPr>
            <a:r>
              <a:rPr lang="ja" sz="1100"/>
              <a:t>新規性・差分</a:t>
            </a:r>
            <a:br>
              <a:rPr lang="ja" sz="1100"/>
            </a:br>
            <a:r>
              <a:rPr lang="ja" sz="722"/>
              <a:t>コード修正案の生成はProposer LLMを使用し、GPT-3.5-Turboが大きな</a:t>
            </a:r>
            <a:br>
              <a:rPr lang="ja" sz="722"/>
            </a:br>
            <a:r>
              <a:rPr lang="ja" sz="722"/>
              <a:t>プロンプトサイズをサポートしているため、多くのケースでコード全体を</a:t>
            </a:r>
            <a:br>
              <a:rPr lang="ja" sz="722"/>
            </a:br>
            <a:r>
              <a:rPr lang="ja" sz="722"/>
              <a:t>入力することが可能</a:t>
            </a:r>
            <a:endParaRPr sz="722"/>
          </a:p>
          <a:p>
            <a:pPr indent="0" lvl="0" marL="0" rtl="0" algn="l">
              <a:spcBef>
                <a:spcPts val="1200"/>
              </a:spcBef>
              <a:spcAft>
                <a:spcPts val="0"/>
              </a:spcAft>
              <a:buSzPts val="1018"/>
              <a:buNone/>
            </a:pPr>
            <a:r>
              <a:rPr lang="ja" sz="1100"/>
              <a:t>手法</a:t>
            </a:r>
            <a:br>
              <a:rPr lang="ja" sz="1100"/>
            </a:br>
            <a:r>
              <a:rPr lang="ja" sz="722"/>
              <a:t>ソフトウェアエンジニアリングワークフローにおけるコード品質改訂を自動化する</a:t>
            </a:r>
            <a:br>
              <a:rPr lang="ja" sz="722"/>
            </a:br>
            <a:r>
              <a:rPr lang="ja" sz="722"/>
              <a:t>ためのシステム「CORE」は、静的解析ツールと品質チェックの文書化</a:t>
            </a:r>
            <a:br>
              <a:rPr lang="ja" sz="722"/>
            </a:br>
            <a:r>
              <a:rPr lang="ja" sz="722"/>
              <a:t>（自然言語の指示）を入力として受け取り、最小限の開発者の介入で動作します。</a:t>
            </a:r>
            <a:br>
              <a:rPr lang="ja" sz="722"/>
            </a:br>
            <a:r>
              <a:rPr lang="ja" sz="722"/>
              <a:t>モデルはGPT-3.5-Turboを使用しています。</a:t>
            </a:r>
            <a:endParaRPr sz="722"/>
          </a:p>
          <a:p>
            <a:pPr indent="0" lvl="0" marL="0" rtl="0" algn="l">
              <a:spcBef>
                <a:spcPts val="1200"/>
              </a:spcBef>
              <a:spcAft>
                <a:spcPts val="1200"/>
              </a:spcAft>
              <a:buNone/>
            </a:pPr>
            <a:r>
              <a:rPr lang="ja" sz="722"/>
              <a:t>1. COREパイプラインの設定：COREは、コード改訂のための一般的なパイプライン</a:t>
            </a:r>
            <a:br>
              <a:rPr lang="ja" sz="722"/>
            </a:br>
            <a:r>
              <a:rPr lang="ja" sz="722"/>
              <a:t>COREを設定するために、ツールプロバイダは2つの情報を供給します：</a:t>
            </a:r>
            <a:br>
              <a:rPr lang="ja" sz="722"/>
            </a:br>
            <a:r>
              <a:rPr lang="ja" sz="722"/>
              <a:t>    - 静的解析ツール（例：CodeQL）とチェック自体（例：.qlファイル）。</a:t>
            </a:r>
            <a:br>
              <a:rPr lang="ja" sz="722"/>
            </a:br>
            <a:r>
              <a:rPr lang="ja" sz="722"/>
              <a:t>    - コード品質の問題とその問題を修正するための自然言語の指示の説明。</a:t>
            </a:r>
            <a:br>
              <a:rPr lang="ja" sz="722"/>
            </a:br>
            <a:r>
              <a:rPr lang="ja" sz="722"/>
              <a:t>2. プロンプトの構築：このコンポーネントは、静的解析レポート、</a:t>
            </a:r>
            <a:br>
              <a:rPr lang="ja" sz="722"/>
            </a:br>
            <a:r>
              <a:rPr lang="ja" sz="722"/>
              <a:t>フラグ付きのソースファイル、および問題のドキュメントを取り込み、</a:t>
            </a:r>
            <a:br>
              <a:rPr lang="ja" sz="722"/>
            </a:br>
            <a:r>
              <a:rPr lang="ja" sz="722"/>
              <a:t>LLMへの問い合わせのための「プロンプト」を構築します。</a:t>
            </a:r>
            <a:br>
              <a:rPr lang="ja" sz="722"/>
            </a:br>
            <a:r>
              <a:rPr lang="ja" sz="722"/>
              <a:t>3. Proposer LLMを使用して候補の修正を生成：Proposer LLMは、構築されたプロンプト</a:t>
            </a:r>
            <a:br>
              <a:rPr lang="ja" sz="722"/>
            </a:br>
            <a:r>
              <a:rPr lang="ja" sz="722"/>
              <a:t>と品質の問題のためにフラグ付けされたコードを入力として受け取り、コード修正を出力</a:t>
            </a:r>
            <a:br>
              <a:rPr lang="ja" sz="722"/>
            </a:br>
            <a:r>
              <a:rPr lang="ja" sz="722"/>
              <a:t>4. 設定されたツールでの修正のプルーニング：我々は、候補の修正に対して</a:t>
            </a:r>
            <a:br>
              <a:rPr lang="ja" sz="722"/>
            </a:br>
            <a:r>
              <a:rPr lang="ja" sz="722"/>
              <a:t>静的解析チェックを実行し、コード品質の問題が継続して存在するもの</a:t>
            </a:r>
            <a:br>
              <a:rPr lang="ja" sz="722"/>
            </a:br>
            <a:r>
              <a:rPr lang="ja" sz="722"/>
              <a:t>（つまり、検出された違反がゼロでないもの）をフィルタリングします。</a:t>
            </a:r>
            <a:br>
              <a:rPr lang="ja" sz="722"/>
            </a:br>
            <a:r>
              <a:rPr lang="ja" sz="722"/>
              <a:t>5. Ranker LLMを使用して適切な候補をランキング：静的解析ツールは、</a:t>
            </a:r>
            <a:br>
              <a:rPr lang="ja" sz="722"/>
            </a:br>
            <a:r>
              <a:rPr lang="ja" sz="722"/>
              <a:t>開発者にとって受け入れられない修正を通過させる可能性があります。</a:t>
            </a:r>
            <a:br>
              <a:rPr lang="ja" sz="722"/>
            </a:br>
            <a:r>
              <a:rPr lang="ja" sz="722"/>
              <a:t>したがって、LLM（GPT-4）を使用して、ファイルの潜在的な候補をランク付けします。</a:t>
            </a:r>
            <a:endParaRPr sz="722"/>
          </a:p>
        </p:txBody>
      </p:sp>
      <p:sp>
        <p:nvSpPr>
          <p:cNvPr id="302" name="Google Shape;302;p41"/>
          <p:cNvSpPr txBox="1"/>
          <p:nvPr/>
        </p:nvSpPr>
        <p:spPr>
          <a:xfrm>
            <a:off x="3627000" y="297900"/>
            <a:ext cx="54678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具体的な例として、PythonのPersistentDictクラスはdictクラスから派生し、独自の属性を追加していますが、__eq__メソッドはオーバーライドされていません。これは、二つのPersistentDictクラスのオブジェクトが比較されるときに、サブクラスの属性が無視されることから、コードの品質が低いとみなされる例です。この例のコードは、CodeQLツールによってEq-Not-Overridden警告としてフラグ付けされます。</a:t>
            </a:r>
            <a:endParaRPr sz="700">
              <a:solidFill>
                <a:schemeClr val="accent3"/>
              </a:solidFill>
              <a:latin typeface="Proxima Nova"/>
              <a:ea typeface="Proxima Nova"/>
              <a:cs typeface="Proxima Nova"/>
              <a:sym typeface="Proxima Nova"/>
            </a:endParaRPr>
          </a:p>
        </p:txBody>
      </p:sp>
      <p:pic>
        <p:nvPicPr>
          <p:cNvPr id="303" name="Google Shape;303;p41"/>
          <p:cNvPicPr preferRelativeResize="0"/>
          <p:nvPr/>
        </p:nvPicPr>
        <p:blipFill rotWithShape="1">
          <a:blip r:embed="rId3">
            <a:alphaModFix/>
          </a:blip>
          <a:srcRect b="28217" l="0" r="0" t="0"/>
          <a:stretch/>
        </p:blipFill>
        <p:spPr>
          <a:xfrm>
            <a:off x="3763475" y="2582299"/>
            <a:ext cx="5331325" cy="2430476"/>
          </a:xfrm>
          <a:prstGeom prst="rect">
            <a:avLst/>
          </a:prstGeom>
          <a:noFill/>
          <a:ln>
            <a:noFill/>
          </a:ln>
        </p:spPr>
      </p:pic>
      <p:pic>
        <p:nvPicPr>
          <p:cNvPr id="304" name="Google Shape;304;p41"/>
          <p:cNvPicPr preferRelativeResize="0"/>
          <p:nvPr/>
        </p:nvPicPr>
        <p:blipFill>
          <a:blip r:embed="rId4">
            <a:alphaModFix/>
          </a:blip>
          <a:stretch>
            <a:fillRect/>
          </a:stretch>
        </p:blipFill>
        <p:spPr>
          <a:xfrm>
            <a:off x="3721574" y="1110449"/>
            <a:ext cx="5422425" cy="12672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CoT系</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Chain-of-Verification Reduces Hallucination in Large Language Models 2023  </a:t>
            </a:r>
            <a:endParaRPr sz="1469" u="sng"/>
          </a:p>
          <a:p>
            <a:pPr indent="0" lvl="0" marL="0" rtl="0" algn="l">
              <a:spcBef>
                <a:spcPts val="1200"/>
              </a:spcBef>
              <a:spcAft>
                <a:spcPts val="0"/>
              </a:spcAft>
              <a:buSzPts val="1018"/>
              <a:buNone/>
            </a:pPr>
            <a:r>
              <a:rPr lang="ja" sz="1100"/>
              <a:t>概要</a:t>
            </a:r>
            <a:br>
              <a:rPr lang="ja" sz="722"/>
            </a:br>
            <a:r>
              <a:rPr lang="ja" sz="722"/>
              <a:t>一度回答を生成し、その検証方法をGPTに検討させその質問に対する回答を</a:t>
            </a:r>
            <a:br>
              <a:rPr lang="ja" sz="722"/>
            </a:br>
            <a:r>
              <a:rPr lang="ja" sz="722"/>
              <a:t>再度生成、結果を加味して最終回答を出力する Chain of Verification （CoVE）</a:t>
            </a:r>
            <a:br>
              <a:rPr lang="ja" sz="722"/>
            </a:br>
            <a:r>
              <a:rPr lang="ja" sz="722"/>
              <a:t>CoTとRCIを混ぜたような手法で幻覚が減る</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CoVeの主要なステップは4つ</a:t>
            </a:r>
            <a:br>
              <a:rPr lang="ja" sz="722"/>
            </a:br>
            <a:r>
              <a:rPr lang="ja" sz="722"/>
              <a:t>1. 基本的な回答を生成</a:t>
            </a:r>
            <a:br>
              <a:rPr lang="ja" sz="722"/>
            </a:br>
            <a:r>
              <a:rPr lang="ja" sz="722"/>
              <a:t>2. 検証のための質問を計画</a:t>
            </a:r>
            <a:br>
              <a:rPr lang="ja" sz="722"/>
            </a:br>
            <a:r>
              <a:rPr lang="ja" sz="722"/>
              <a:t>生成された基本的な回答とクエリを入力に回答が事実検証を行う質問をLLMが生成</a:t>
            </a:r>
            <a:br>
              <a:rPr lang="ja" sz="722"/>
            </a:br>
            <a:r>
              <a:rPr lang="ja" sz="722"/>
              <a:t>3. 検証質問に独立して回答</a:t>
            </a:r>
            <a:br>
              <a:rPr lang="ja" sz="722"/>
            </a:br>
            <a:r>
              <a:rPr lang="ja" sz="722"/>
              <a:t>生成した質問に対して回答を行う</a:t>
            </a:r>
            <a:br>
              <a:rPr lang="ja" sz="722"/>
            </a:br>
            <a:r>
              <a:rPr lang="ja" sz="722"/>
              <a:t>4. 最終的な検証済みの回答を生成</a:t>
            </a:r>
            <a:br>
              <a:rPr lang="ja" sz="722"/>
            </a:br>
            <a:r>
              <a:rPr lang="ja" sz="722"/>
              <a:t>検証の結果から基本的な’回答に対する修正や補足を行い、最終的な出力とする</a:t>
            </a:r>
            <a:endParaRPr sz="722"/>
          </a:p>
        </p:txBody>
      </p:sp>
      <p:sp>
        <p:nvSpPr>
          <p:cNvPr id="310" name="Google Shape;310;p42"/>
          <p:cNvSpPr txBox="1"/>
          <p:nvPr/>
        </p:nvSpPr>
        <p:spPr>
          <a:xfrm>
            <a:off x="3474600" y="386500"/>
            <a:ext cx="5467800" cy="138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プロンプト例</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User:</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[questions or instructions].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1. first generate a first draft of the answer to the above question.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2. generate multiple smaller questions (validation questions) by breaking the answers down into smaller pieces. 3.</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3. provide a detailed answer to each of the smaller questions.</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WIKIDATA:精度</a:t>
            </a:r>
            <a:endParaRPr sz="700">
              <a:solidFill>
                <a:schemeClr val="accent3"/>
              </a:solidFill>
              <a:latin typeface="Proxima Nova"/>
              <a:ea typeface="Proxima Nova"/>
              <a:cs typeface="Proxima Nova"/>
              <a:sym typeface="Proxima Nova"/>
            </a:endParaRPr>
          </a:p>
        </p:txBody>
      </p:sp>
      <p:pic>
        <p:nvPicPr>
          <p:cNvPr id="311" name="Google Shape;311;p42"/>
          <p:cNvPicPr preferRelativeResize="0"/>
          <p:nvPr/>
        </p:nvPicPr>
        <p:blipFill>
          <a:blip r:embed="rId3">
            <a:alphaModFix/>
          </a:blip>
          <a:stretch>
            <a:fillRect/>
          </a:stretch>
        </p:blipFill>
        <p:spPr>
          <a:xfrm>
            <a:off x="284100" y="3056475"/>
            <a:ext cx="2713675" cy="1954500"/>
          </a:xfrm>
          <a:prstGeom prst="rect">
            <a:avLst/>
          </a:prstGeom>
          <a:noFill/>
          <a:ln>
            <a:noFill/>
          </a:ln>
        </p:spPr>
      </p:pic>
      <p:pic>
        <p:nvPicPr>
          <p:cNvPr id="312" name="Google Shape;312;p42"/>
          <p:cNvPicPr preferRelativeResize="0"/>
          <p:nvPr/>
        </p:nvPicPr>
        <p:blipFill>
          <a:blip r:embed="rId4">
            <a:alphaModFix/>
          </a:blip>
          <a:stretch>
            <a:fillRect/>
          </a:stretch>
        </p:blipFill>
        <p:spPr>
          <a:xfrm>
            <a:off x="3547700" y="1675875"/>
            <a:ext cx="4469175" cy="1483700"/>
          </a:xfrm>
          <a:prstGeom prst="rect">
            <a:avLst/>
          </a:prstGeom>
          <a:noFill/>
          <a:ln>
            <a:noFill/>
          </a:ln>
        </p:spPr>
      </p:pic>
      <p:sp>
        <p:nvSpPr>
          <p:cNvPr id="313" name="Google Shape;313;p42"/>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pic>
        <p:nvPicPr>
          <p:cNvPr id="314" name="Google Shape;314;p42"/>
          <p:cNvPicPr preferRelativeResize="0"/>
          <p:nvPr/>
        </p:nvPicPr>
        <p:blipFill>
          <a:blip r:embed="rId5">
            <a:alphaModFix/>
          </a:blip>
          <a:stretch>
            <a:fillRect/>
          </a:stretch>
        </p:blipFill>
        <p:spPr>
          <a:xfrm>
            <a:off x="3513350" y="3370550"/>
            <a:ext cx="2816670" cy="975975"/>
          </a:xfrm>
          <a:prstGeom prst="rect">
            <a:avLst/>
          </a:prstGeom>
          <a:noFill/>
          <a:ln>
            <a:noFill/>
          </a:ln>
        </p:spPr>
      </p:pic>
      <p:sp>
        <p:nvSpPr>
          <p:cNvPr id="315" name="Google Shape;315;p42"/>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16" name="Google Shape;316;p42"/>
          <p:cNvPicPr preferRelativeResize="0"/>
          <p:nvPr/>
        </p:nvPicPr>
        <p:blipFill>
          <a:blip r:embed="rId6">
            <a:alphaModFix/>
          </a:blip>
          <a:stretch>
            <a:fillRect/>
          </a:stretch>
        </p:blipFill>
        <p:spPr>
          <a:xfrm>
            <a:off x="6272749" y="3370562"/>
            <a:ext cx="2823326" cy="124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CRAFT: Customizing LLMs by Creating and Retrieving from Specialized Toolsets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ツール作成・検索フレームワークであるCRAFTを提案</a:t>
            </a:r>
            <a:br>
              <a:rPr lang="ja" sz="722"/>
            </a:br>
            <a:r>
              <a:rPr lang="ja" sz="722"/>
              <a:t>実行可能なコードスニペットの多様で再利用可能で正確なツールを含むツールセットを</a:t>
            </a:r>
            <a:br>
              <a:rPr lang="ja" sz="722"/>
            </a:br>
            <a:r>
              <a:rPr lang="ja" sz="722"/>
              <a:t>最初に作成しツールの再利用性を確保するため、GPT-4を指示して特定の解を高レベルの</a:t>
            </a:r>
            <a:br>
              <a:rPr lang="ja" sz="722"/>
            </a:br>
            <a:r>
              <a:rPr lang="ja" sz="722"/>
              <a:t>ツールに抽象化します。これにより、さまざまな種類の問題に対処できます。</a:t>
            </a:r>
            <a:br>
              <a:rPr lang="ja" sz="722"/>
            </a:br>
            <a:r>
              <a:rPr lang="ja" sz="722"/>
              <a:t>ツールの正確さを確保するために、元の問題でツールを評価し、</a:t>
            </a:r>
            <a:br>
              <a:rPr lang="ja" sz="722"/>
            </a:br>
            <a:r>
              <a:rPr lang="ja" sz="722"/>
              <a:t>正しくない答えを出力するものを破棄します。</a:t>
            </a:r>
            <a:br>
              <a:rPr lang="ja" sz="722"/>
            </a:br>
            <a:r>
              <a:rPr lang="ja" sz="722"/>
              <a:t>最終的にツールを重複排除して冗長性を減少させ、ツールセットを取得します。</a:t>
            </a:r>
            <a:br>
              <a:rPr lang="ja" sz="722"/>
            </a:br>
            <a:r>
              <a:rPr lang="ja" sz="722" u="sng">
                <a:solidFill>
                  <a:schemeClr val="hlink"/>
                </a:solidFill>
                <a:hlinkClick r:id="rId3"/>
              </a:rPr>
              <a:t>https://github.com/lifan-yuan/CRAFT</a:t>
            </a:r>
            <a:endParaRPr sz="722"/>
          </a:p>
          <a:p>
            <a:pPr indent="0" lvl="0" marL="0" rtl="0" algn="l">
              <a:spcBef>
                <a:spcPts val="1200"/>
              </a:spcBef>
              <a:spcAft>
                <a:spcPts val="0"/>
              </a:spcAft>
              <a:buSzPts val="1018"/>
              <a:buNone/>
            </a:pPr>
            <a:r>
              <a:rPr lang="ja" sz="1100"/>
              <a:t>手法</a:t>
            </a:r>
            <a:br>
              <a:rPr lang="ja" sz="1100"/>
            </a:br>
            <a:r>
              <a:rPr lang="ja" sz="722"/>
              <a:t>ツールの取得：</a:t>
            </a:r>
            <a:br>
              <a:rPr lang="ja" sz="722"/>
            </a:br>
            <a:r>
              <a:rPr lang="ja" sz="722"/>
              <a:t>推論時には、ターゲットの問題、関数名、ドックストリングに関してツールセット内の</a:t>
            </a:r>
            <a:br>
              <a:rPr lang="ja" sz="722"/>
            </a:br>
            <a:r>
              <a:rPr lang="ja" sz="722"/>
              <a:t>ものとの間でマルチビューのマッチングアルゴリズムを適用して、関連するツールを取得</a:t>
            </a:r>
            <a:endParaRPr sz="722"/>
          </a:p>
          <a:p>
            <a:pPr indent="0" lvl="0" marL="0" rtl="0" algn="l">
              <a:spcBef>
                <a:spcPts val="1200"/>
              </a:spcBef>
              <a:spcAft>
                <a:spcPts val="1200"/>
              </a:spcAft>
              <a:buSzPts val="1018"/>
              <a:buNone/>
            </a:pPr>
            <a:r>
              <a:rPr lang="ja" sz="722"/>
              <a:t>使用方法:</a:t>
            </a:r>
            <a:br>
              <a:rPr lang="ja" sz="722"/>
            </a:br>
            <a:r>
              <a:rPr lang="ja" sz="722"/>
              <a:t>vqa と tab_and_math の2つのフォルダがあり、それぞれVQA、表形式の処理、</a:t>
            </a:r>
            <a:br>
              <a:rPr lang="ja" sz="722"/>
            </a:br>
            <a:r>
              <a:rPr lang="ja" sz="722"/>
              <a:t>数学的推論の3つのタスクを考慮しています。</a:t>
            </a:r>
            <a:br>
              <a:rPr lang="ja" sz="722"/>
            </a:br>
            <a:r>
              <a:rPr lang="ja" sz="722"/>
              <a:t>VQAはViperGPTに基づいて実装され、</a:t>
            </a:r>
            <a:br>
              <a:rPr lang="ja" sz="722"/>
            </a:br>
            <a:r>
              <a:rPr lang="ja" sz="722"/>
              <a:t>残りの2つはCREATORに基づいて構築されています。</a:t>
            </a:r>
            <a:endParaRPr sz="722"/>
          </a:p>
        </p:txBody>
      </p:sp>
      <p:pic>
        <p:nvPicPr>
          <p:cNvPr id="322" name="Google Shape;322;p43"/>
          <p:cNvPicPr preferRelativeResize="0"/>
          <p:nvPr/>
        </p:nvPicPr>
        <p:blipFill rotWithShape="1">
          <a:blip r:embed="rId4">
            <a:alphaModFix/>
          </a:blip>
          <a:srcRect b="0" l="5285" r="5285" t="0"/>
          <a:stretch/>
        </p:blipFill>
        <p:spPr>
          <a:xfrm>
            <a:off x="26175" y="3320150"/>
            <a:ext cx="3634826" cy="1603599"/>
          </a:xfrm>
          <a:prstGeom prst="rect">
            <a:avLst/>
          </a:prstGeom>
          <a:noFill/>
          <a:ln>
            <a:noFill/>
          </a:ln>
        </p:spPr>
      </p:pic>
      <p:pic>
        <p:nvPicPr>
          <p:cNvPr id="323" name="Google Shape;323;p43"/>
          <p:cNvPicPr preferRelativeResize="0"/>
          <p:nvPr/>
        </p:nvPicPr>
        <p:blipFill>
          <a:blip r:embed="rId5">
            <a:alphaModFix/>
          </a:blip>
          <a:stretch>
            <a:fillRect/>
          </a:stretch>
        </p:blipFill>
        <p:spPr>
          <a:xfrm>
            <a:off x="3837700" y="548250"/>
            <a:ext cx="5306301" cy="437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CREATOR: Disentangling Abstract and Concrete Reasonings of Large Language Models through Tool Creation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文書とコードを生成し自らのツールを作成するフレームワークCRETORを提案</a:t>
            </a:r>
            <a:br>
              <a:rPr lang="ja" sz="722"/>
            </a:br>
            <a:endParaRPr sz="722"/>
          </a:p>
          <a:p>
            <a:pPr indent="0" lvl="0" marL="0" rtl="0" algn="l">
              <a:spcBef>
                <a:spcPts val="1200"/>
              </a:spcBef>
              <a:spcAft>
                <a:spcPts val="0"/>
              </a:spcAft>
              <a:buSzPts val="1018"/>
              <a:buNone/>
            </a:pPr>
            <a:r>
              <a:rPr lang="ja" sz="1100"/>
              <a:t>新規性・差分</a:t>
            </a:r>
            <a:br>
              <a:rPr lang="ja" sz="1100"/>
            </a:br>
            <a:r>
              <a:rPr lang="ja" sz="700"/>
              <a:t>1. </a:t>
            </a:r>
            <a:r>
              <a:rPr lang="ja" sz="722"/>
              <a:t>抽象的なツールの作成：高レベルでのツールのアイディアや概念を生成</a:t>
            </a:r>
            <a:br>
              <a:rPr lang="ja" sz="722"/>
            </a:br>
            <a:r>
              <a:rPr lang="ja" sz="722"/>
              <a:t>2. 具体的な決定の実行：作成されたツールを実際に利用し具体的な問題を解決</a:t>
            </a:r>
            <a:endParaRPr sz="722"/>
          </a:p>
          <a:p>
            <a:pPr indent="0" lvl="0" marL="0" rtl="0" algn="l">
              <a:spcBef>
                <a:spcPts val="1200"/>
              </a:spcBef>
              <a:spcAft>
                <a:spcPts val="0"/>
              </a:spcAft>
              <a:buSzPts val="1018"/>
              <a:buNone/>
            </a:pPr>
            <a:r>
              <a:rPr lang="ja" sz="1100"/>
              <a:t>手法</a:t>
            </a:r>
            <a:br>
              <a:rPr lang="ja" sz="1100"/>
            </a:br>
            <a:r>
              <a:rPr lang="ja" sz="722"/>
              <a:t>1. 抽象的なツールの作成：高レベルでのツールのアイディアや概念を生成</a:t>
            </a:r>
            <a:br>
              <a:rPr lang="ja" sz="722"/>
            </a:br>
            <a:r>
              <a:rPr lang="ja" sz="722"/>
              <a:t>- このフェーズでは、LLMsは高レベルのツールのアイデアや概念を生成します。</a:t>
            </a:r>
            <a:br>
              <a:rPr lang="ja" sz="722"/>
            </a:br>
            <a:r>
              <a:rPr lang="ja" sz="722"/>
              <a:t>- LLMsは、問題解決のプロセスを助けるために新しいツールやアプローチを概念化</a:t>
            </a:r>
            <a:br>
              <a:rPr lang="ja" sz="722"/>
            </a:br>
            <a:r>
              <a:rPr lang="ja" sz="722"/>
              <a:t>- LLMsが自らのツールを文書化とコード実現を通じて作成する能力を強化します。</a:t>
            </a:r>
            <a:endParaRPr sz="722"/>
          </a:p>
          <a:p>
            <a:pPr indent="0" lvl="0" marL="0" rtl="0" algn="l">
              <a:spcBef>
                <a:spcPts val="1200"/>
              </a:spcBef>
              <a:spcAft>
                <a:spcPts val="1200"/>
              </a:spcAft>
              <a:buNone/>
            </a:pPr>
            <a:r>
              <a:rPr lang="ja" sz="722"/>
              <a:t>2. 具体的な決定の実行：作成されたツールを実際に利用し具体的な問題を解決</a:t>
            </a:r>
            <a:br>
              <a:rPr lang="ja" sz="722"/>
            </a:br>
            <a:r>
              <a:rPr lang="ja" sz="722"/>
              <a:t>- 一度ツールが作成されると、LLMsは具体的な推論を適用して、関連情報とクエリ</a:t>
            </a:r>
            <a:br>
              <a:rPr lang="ja" sz="722"/>
            </a:br>
            <a:r>
              <a:rPr lang="ja" sz="722"/>
              <a:t>に基づいてツールをいつどのように適用するかを決定します。</a:t>
            </a:r>
            <a:br>
              <a:rPr lang="ja" sz="722"/>
            </a:br>
            <a:r>
              <a:rPr lang="ja" sz="722"/>
              <a:t>- 決定段階では、LLMsはツールの利便性を文書化を通じて理解し、</a:t>
            </a:r>
            <a:br>
              <a:rPr lang="ja" sz="722"/>
            </a:br>
            <a:r>
              <a:rPr lang="ja" sz="722"/>
              <a:t>どのツールをどれだけの回数使用するか、そして問題解決のために</a:t>
            </a:r>
            <a:br>
              <a:rPr lang="ja" sz="722"/>
            </a:br>
            <a:r>
              <a:rPr lang="ja" sz="722"/>
              <a:t>それらをどのように適用するかを決定します。</a:t>
            </a:r>
            <a:br>
              <a:rPr lang="ja" sz="722"/>
            </a:br>
            <a:r>
              <a:rPr lang="ja" sz="722"/>
              <a:t>- LLMsは、クエリで提供される数値を考慮に、ツールの入力を適切にフォーマット</a:t>
            </a:r>
            <a:br>
              <a:rPr lang="ja" sz="722"/>
            </a:br>
            <a:r>
              <a:rPr lang="ja" sz="722"/>
              <a:t>LLMsは、ツールの出力と問題の具体的な要件との関係を考慮します。</a:t>
            </a:r>
            <a:br>
              <a:rPr lang="ja" sz="722"/>
            </a:br>
            <a:r>
              <a:rPr lang="ja" sz="722"/>
              <a:t>例えば、ツールから得られた解が最終的な答えを得るために合計される必要がある</a:t>
            </a:r>
            <a:br>
              <a:rPr lang="ja" sz="722"/>
            </a:br>
            <a:r>
              <a:rPr lang="ja" sz="722"/>
              <a:t>ケースなどです。</a:t>
            </a:r>
            <a:br>
              <a:rPr lang="ja" sz="722"/>
            </a:br>
            <a:r>
              <a:rPr lang="ja" sz="722"/>
              <a:t>このフェーズでは、LLMsはルールと詳細に注意を払い、</a:t>
            </a:r>
            <a:br>
              <a:rPr lang="ja" sz="722"/>
            </a:br>
            <a:r>
              <a:rPr lang="ja" sz="722"/>
              <a:t>問題を効果的に解決する必要があります。</a:t>
            </a:r>
            <a:endParaRPr sz="722"/>
          </a:p>
        </p:txBody>
      </p:sp>
      <p:sp>
        <p:nvSpPr>
          <p:cNvPr id="329" name="Google Shape;329;p44"/>
          <p:cNvSpPr txBox="1"/>
          <p:nvPr/>
        </p:nvSpPr>
        <p:spPr>
          <a:xfrm>
            <a:off x="3474600" y="386500"/>
            <a:ext cx="54678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CRETORの概要</a:t>
            </a:r>
            <a:endParaRPr sz="700">
              <a:solidFill>
                <a:schemeClr val="accent3"/>
              </a:solidFill>
              <a:latin typeface="Proxima Nova"/>
              <a:ea typeface="Proxima Nova"/>
              <a:cs typeface="Proxima Nova"/>
              <a:sym typeface="Proxima Nova"/>
            </a:endParaRPr>
          </a:p>
        </p:txBody>
      </p:sp>
      <p:pic>
        <p:nvPicPr>
          <p:cNvPr id="330" name="Google Shape;330;p44"/>
          <p:cNvPicPr preferRelativeResize="0"/>
          <p:nvPr/>
        </p:nvPicPr>
        <p:blipFill>
          <a:blip r:embed="rId3">
            <a:alphaModFix/>
          </a:blip>
          <a:stretch>
            <a:fillRect/>
          </a:stretch>
        </p:blipFill>
        <p:spPr>
          <a:xfrm>
            <a:off x="3565150" y="679000"/>
            <a:ext cx="5212775" cy="351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ViperGPT: Visual Inference via Python Execution for Reasoning</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画像を言語モデルに入力し、問い合わせに対応する手法としてViperGPTを提案</a:t>
            </a:r>
            <a:br>
              <a:rPr lang="ja" sz="722"/>
            </a:br>
            <a:r>
              <a:rPr lang="ja" sz="722"/>
              <a:t>API と Python を使用してコード生成モデルをビジョンに統合することで、</a:t>
            </a:r>
            <a:br>
              <a:rPr lang="ja" sz="722"/>
            </a:br>
            <a:r>
              <a:rPr lang="ja" sz="722"/>
              <a:t>複雑なビジュアル クエリを解決するためのシンプルなフレームワーク</a:t>
            </a:r>
            <a:br>
              <a:rPr lang="ja" sz="722"/>
            </a:br>
            <a:r>
              <a:rPr lang="ja" sz="722"/>
              <a:t>画像質問応答、ビデオ質問応答のタスク全体で最先端のゼロショット結果を達成</a:t>
            </a:r>
            <a:br>
              <a:rPr lang="ja" sz="722"/>
            </a:br>
            <a:r>
              <a:rPr lang="ja" sz="722"/>
              <a:t>この解釈可能性がパフォーマンスを妨げるのではなく支援していることを示す。</a:t>
            </a:r>
            <a:br>
              <a:rPr lang="ja" sz="722"/>
            </a:br>
            <a:r>
              <a:rPr lang="ja" sz="722"/>
              <a:t>この方向の研究を推進するために、ビジュアルタスクのためのプログラム合成の</a:t>
            </a:r>
            <a:br>
              <a:rPr lang="ja" sz="722"/>
            </a:br>
            <a:r>
              <a:rPr lang="ja" sz="722"/>
              <a:t>迅速な開発を可能にするPythonライブラリを開発しており、公開</a:t>
            </a:r>
            <a:br>
              <a:rPr lang="ja" sz="722"/>
            </a:br>
            <a:r>
              <a:rPr lang="ja" sz="722"/>
              <a:t>https://github.com/cvlab-columbia/viper</a:t>
            </a:r>
            <a:endParaRPr sz="722"/>
          </a:p>
          <a:p>
            <a:pPr indent="0" lvl="0" marL="0" rtl="0" algn="l">
              <a:spcBef>
                <a:spcPts val="1200"/>
              </a:spcBef>
              <a:spcAft>
                <a:spcPts val="0"/>
              </a:spcAft>
              <a:buSzPts val="1018"/>
              <a:buNone/>
            </a:pPr>
            <a:r>
              <a:rPr lang="ja" sz="1100"/>
              <a:t>新規性・差分</a:t>
            </a:r>
            <a:br>
              <a:rPr lang="ja" sz="1100"/>
            </a:br>
            <a:r>
              <a:rPr lang="ja" sz="722"/>
              <a:t>生成した回答をGPTに検討させて回答をもう一度再生成し、その結果を加味して</a:t>
            </a:r>
            <a:br>
              <a:rPr lang="ja" sz="722"/>
            </a:br>
            <a:r>
              <a:rPr lang="ja" sz="722"/>
              <a:t>出力を生成する</a:t>
            </a:r>
            <a:endParaRPr sz="722"/>
          </a:p>
          <a:p>
            <a:pPr indent="0" lvl="0" marL="0" rtl="0" algn="l">
              <a:spcBef>
                <a:spcPts val="1200"/>
              </a:spcBef>
              <a:spcAft>
                <a:spcPts val="1200"/>
              </a:spcAft>
              <a:buSzPts val="1018"/>
              <a:buNone/>
            </a:pPr>
            <a:r>
              <a:rPr lang="ja" sz="1100"/>
              <a:t>手法</a:t>
            </a:r>
            <a:br>
              <a:rPr lang="ja" sz="1100"/>
            </a:br>
            <a:r>
              <a:rPr lang="ja" sz="722"/>
              <a:t>画像ととその内容を</a:t>
            </a:r>
            <a:br>
              <a:rPr lang="ja" sz="722"/>
            </a:br>
            <a:r>
              <a:rPr lang="ja" sz="722"/>
              <a:t>説明するテキスト</a:t>
            </a:r>
            <a:br>
              <a:rPr lang="ja" sz="722"/>
            </a:br>
            <a:r>
              <a:rPr lang="ja" sz="722"/>
              <a:t>クエリを入力</a:t>
            </a:r>
            <a:br>
              <a:rPr lang="ja" sz="722"/>
            </a:br>
            <a:r>
              <a:rPr lang="ja" sz="722"/>
              <a:t>プログラム </a:t>
            </a:r>
            <a:br>
              <a:rPr lang="ja" sz="722"/>
            </a:br>
            <a:r>
              <a:rPr lang="ja" sz="722"/>
              <a:t>ジェネレーターで</a:t>
            </a:r>
            <a:br>
              <a:rPr lang="ja" sz="722"/>
            </a:br>
            <a:r>
              <a:rPr lang="ja" sz="722"/>
              <a:t>適切なプログラムを</a:t>
            </a:r>
            <a:br>
              <a:rPr lang="ja" sz="722"/>
            </a:br>
            <a:r>
              <a:rPr lang="ja" sz="722"/>
              <a:t>合成。その実行</a:t>
            </a:r>
            <a:br>
              <a:rPr lang="ja" sz="722"/>
            </a:br>
            <a:r>
              <a:rPr lang="ja" sz="722"/>
              <a:t>エンジンを使用して</a:t>
            </a:r>
            <a:br>
              <a:rPr lang="ja" sz="722"/>
            </a:br>
            <a:r>
              <a:rPr lang="ja" sz="722"/>
              <a:t>プログラムを実行</a:t>
            </a:r>
            <a:br>
              <a:rPr lang="ja" sz="722"/>
            </a:br>
            <a:r>
              <a:rPr lang="ja" sz="722"/>
              <a:t>入力に対応する結果</a:t>
            </a:r>
            <a:br>
              <a:rPr lang="ja" sz="722"/>
            </a:br>
            <a:r>
              <a:rPr lang="ja" sz="722"/>
              <a:t>を生成</a:t>
            </a:r>
            <a:endParaRPr sz="722"/>
          </a:p>
        </p:txBody>
      </p:sp>
      <p:sp>
        <p:nvSpPr>
          <p:cNvPr id="336" name="Google Shape;336;p45"/>
          <p:cNvSpPr txBox="1"/>
          <p:nvPr/>
        </p:nvSpPr>
        <p:spPr>
          <a:xfrm>
            <a:off x="3474600" y="386500"/>
            <a:ext cx="54678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概要</a:t>
            </a: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p:txBody>
      </p:sp>
      <p:pic>
        <p:nvPicPr>
          <p:cNvPr id="337" name="Google Shape;337;p45"/>
          <p:cNvPicPr preferRelativeResize="0"/>
          <p:nvPr/>
        </p:nvPicPr>
        <p:blipFill>
          <a:blip r:embed="rId3">
            <a:alphaModFix/>
          </a:blip>
          <a:stretch>
            <a:fillRect/>
          </a:stretch>
        </p:blipFill>
        <p:spPr>
          <a:xfrm>
            <a:off x="3807825" y="3702250"/>
            <a:ext cx="3449949" cy="1341950"/>
          </a:xfrm>
          <a:prstGeom prst="rect">
            <a:avLst/>
          </a:prstGeom>
          <a:noFill/>
          <a:ln>
            <a:noFill/>
          </a:ln>
        </p:spPr>
      </p:pic>
      <p:pic>
        <p:nvPicPr>
          <p:cNvPr id="338" name="Google Shape;338;p45"/>
          <p:cNvPicPr preferRelativeResize="0"/>
          <p:nvPr/>
        </p:nvPicPr>
        <p:blipFill>
          <a:blip r:embed="rId4">
            <a:alphaModFix/>
          </a:blip>
          <a:stretch>
            <a:fillRect/>
          </a:stretch>
        </p:blipFill>
        <p:spPr>
          <a:xfrm>
            <a:off x="963750" y="2362200"/>
            <a:ext cx="2710050" cy="2543850"/>
          </a:xfrm>
          <a:prstGeom prst="rect">
            <a:avLst/>
          </a:prstGeom>
          <a:noFill/>
          <a:ln>
            <a:noFill/>
          </a:ln>
        </p:spPr>
      </p:pic>
      <p:pic>
        <p:nvPicPr>
          <p:cNvPr id="339" name="Google Shape;339;p45"/>
          <p:cNvPicPr preferRelativeResize="0"/>
          <p:nvPr/>
        </p:nvPicPr>
        <p:blipFill>
          <a:blip r:embed="rId5">
            <a:alphaModFix/>
          </a:blip>
          <a:stretch>
            <a:fillRect/>
          </a:stretch>
        </p:blipFill>
        <p:spPr>
          <a:xfrm>
            <a:off x="3755450" y="568525"/>
            <a:ext cx="4418950" cy="3133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ICL-D3IE: In-Context Learning with Diverse Demonstrations Updating forDocument Information Extraction</a:t>
            </a:r>
            <a:r>
              <a:rPr lang="ja" sz="1369" u="sng"/>
              <a:t> 2023  </a:t>
            </a:r>
            <a:endParaRPr sz="1369" u="sng"/>
          </a:p>
          <a:p>
            <a:pPr indent="0" lvl="0" marL="0" rtl="0" algn="l">
              <a:spcBef>
                <a:spcPts val="1200"/>
              </a:spcBef>
              <a:spcAft>
                <a:spcPts val="0"/>
              </a:spcAft>
              <a:buSzPts val="1018"/>
              <a:buNone/>
            </a:pPr>
            <a:r>
              <a:rPr lang="ja" sz="1100"/>
              <a:t>概要</a:t>
            </a:r>
            <a:br>
              <a:rPr lang="ja" sz="722"/>
            </a:br>
            <a:r>
              <a:rPr lang="ja" sz="722"/>
              <a:t>in-context learning（ICL）を使用して文書情報（DIE）の抽出を行うICL-D3IEを提案</a:t>
            </a:r>
            <a:br>
              <a:rPr lang="ja" sz="722"/>
            </a:br>
            <a:r>
              <a:rPr lang="ja" sz="722"/>
              <a:t>今まではDIEの抽出にはファインチューニングをする必要があったが、</a:t>
            </a:r>
            <a:br>
              <a:rPr lang="ja" sz="722"/>
            </a:br>
            <a:r>
              <a:rPr lang="ja" sz="722"/>
              <a:t>LLMで視覚情報を抽出するようにした</a:t>
            </a:r>
            <a:endParaRPr sz="722"/>
          </a:p>
          <a:p>
            <a:pPr indent="0" lvl="0" marL="0" rtl="0" algn="l">
              <a:spcBef>
                <a:spcPts val="1200"/>
              </a:spcBef>
              <a:spcAft>
                <a:spcPts val="0"/>
              </a:spcAft>
              <a:buSzPts val="1018"/>
              <a:buNone/>
            </a:pPr>
            <a:r>
              <a:rPr lang="ja" sz="1100"/>
              <a:t>新規性・差分</a:t>
            </a:r>
            <a:br>
              <a:rPr lang="ja" sz="1100"/>
            </a:br>
            <a:r>
              <a:rPr lang="ja" sz="722"/>
              <a:t>ICLを利用、デモンストレーションを行った結果からLLMを使い情報を抽出</a:t>
            </a:r>
            <a:br>
              <a:rPr lang="ja" sz="722"/>
            </a:br>
            <a:r>
              <a:rPr lang="ja" sz="722"/>
              <a:t>QAペアと対応させて画像を説明文に変換。抽出情報を基にpromptを作成する</a:t>
            </a:r>
            <a:br>
              <a:rPr lang="ja" sz="722"/>
            </a:br>
            <a:r>
              <a:rPr lang="ja" sz="722"/>
              <a:t>Visually Rich Document Understanding（VRDU）を考慮しビジュアルやレイアウト</a:t>
            </a:r>
            <a:br>
              <a:rPr lang="ja" sz="722"/>
            </a:br>
            <a:r>
              <a:rPr lang="ja" sz="722"/>
              <a:t>情報などのエンティティをLLMでラベルつけする</a:t>
            </a:r>
            <a:endParaRPr sz="722"/>
          </a:p>
          <a:p>
            <a:pPr indent="0" lvl="0" marL="0" rtl="0" algn="l">
              <a:spcBef>
                <a:spcPts val="1200"/>
              </a:spcBef>
              <a:spcAft>
                <a:spcPts val="0"/>
              </a:spcAft>
              <a:buSzPts val="1018"/>
              <a:buNone/>
            </a:pPr>
            <a:r>
              <a:rPr lang="ja" sz="1100"/>
              <a:t>手法</a:t>
            </a:r>
            <a:br>
              <a:rPr lang="ja" sz="1100"/>
            </a:br>
            <a:r>
              <a:rPr lang="ja" sz="722"/>
              <a:t>CL-D3IEは近傍ドキュメントに対して推論を行う</a:t>
            </a:r>
            <a:br>
              <a:rPr lang="ja" sz="722"/>
            </a:br>
            <a:r>
              <a:rPr lang="ja" sz="722"/>
              <a:t>すべてのエンティティに対してエンティティレベルのF1スコアを計算し、</a:t>
            </a:r>
            <a:br>
              <a:rPr lang="ja" sz="722"/>
            </a:br>
            <a:r>
              <a:rPr lang="ja" sz="722"/>
              <a:t>最も低いF1スコアを持つテキストセグメントを初期ハードデモンストレーションに</a:t>
            </a:r>
            <a:br>
              <a:rPr lang="ja" sz="722"/>
            </a:br>
            <a:r>
              <a:rPr lang="ja" sz="722"/>
              <a:t>追加し新しいハードデモンストレーションを取得</a:t>
            </a:r>
            <a:br>
              <a:rPr lang="ja" sz="722"/>
            </a:br>
            <a:r>
              <a:rPr lang="ja" sz="722"/>
              <a:t>このプロセスをk回繰り返して最終的な更新されたC_hard,kを取得し、</a:t>
            </a:r>
            <a:br>
              <a:rPr lang="ja" sz="722"/>
            </a:br>
            <a:r>
              <a:rPr lang="ja" sz="722"/>
              <a:t>最終的なプロンプトとするハードデモンストレーションが最もよい結果</a:t>
            </a:r>
            <a:endParaRPr sz="722"/>
          </a:p>
          <a:p>
            <a:pPr indent="0" lvl="0" marL="0" rtl="0" algn="l">
              <a:spcBef>
                <a:spcPts val="1200"/>
              </a:spcBef>
              <a:spcAft>
                <a:spcPts val="1200"/>
              </a:spcAft>
              <a:buSzPts val="1018"/>
              <a:buNone/>
            </a:pPr>
            <a:r>
              <a:rPr lang="ja" sz="722"/>
              <a:t>1. </a:t>
            </a:r>
            <a:r>
              <a:rPr lang="ja" sz="722"/>
              <a:t>学習や推論に使用するテキストをOCRなどでプレーンテキストへ変換</a:t>
            </a:r>
            <a:br>
              <a:rPr lang="ja" sz="722"/>
            </a:br>
            <a:r>
              <a:rPr lang="ja" sz="722"/>
              <a:t>2. </a:t>
            </a:r>
            <a:r>
              <a:rPr lang="ja" sz="722"/>
              <a:t>プレーンテキストをSentence-BERTに入力して、ドキュメント表現を取得</a:t>
            </a:r>
            <a:br>
              <a:rPr lang="ja" sz="722"/>
            </a:br>
            <a:r>
              <a:rPr lang="ja" sz="722"/>
              <a:t>3. cos類似度を計算して、</a:t>
            </a:r>
            <a:r>
              <a:rPr lang="ja" sz="722"/>
              <a:t>推論と類似した学習用テキストを特定して</a:t>
            </a:r>
            <a:br>
              <a:rPr lang="ja" sz="722"/>
            </a:br>
            <a:r>
              <a:rPr lang="ja" sz="722"/>
              <a:t>最近傍ドキュメントを選択する</a:t>
            </a:r>
            <a:br>
              <a:rPr lang="ja" sz="722"/>
            </a:br>
            <a:r>
              <a:rPr lang="ja" sz="722"/>
              <a:t>4. </a:t>
            </a:r>
            <a:r>
              <a:rPr lang="ja" sz="722"/>
              <a:t>多様なプロンプトを構築するために</a:t>
            </a:r>
            <a:br>
              <a:rPr lang="ja" sz="722"/>
            </a:br>
            <a:r>
              <a:rPr lang="ja" sz="722"/>
              <a:t>    a. ラベルマッピング</a:t>
            </a:r>
            <a:br>
              <a:rPr lang="ja" sz="722"/>
            </a:br>
            <a:r>
              <a:rPr lang="ja" sz="722"/>
              <a:t>        自然ではない単語ラベルを変換するためのプロンプトで文章を表現する単語を</a:t>
            </a:r>
            <a:br>
              <a:rPr lang="ja" sz="722"/>
            </a:br>
            <a:r>
              <a:rPr lang="ja" sz="722"/>
              <a:t>        収集</a:t>
            </a:r>
            <a:br>
              <a:rPr lang="ja" sz="722"/>
            </a:br>
            <a:r>
              <a:rPr lang="ja" sz="722"/>
              <a:t>        元のラベル(Y')とそれらの対応する説明(Y)をLLMにfew-shotとして含める</a:t>
            </a:r>
            <a:br>
              <a:rPr lang="ja" sz="722"/>
            </a:br>
            <a:r>
              <a:rPr lang="ja" sz="722"/>
              <a:t>    b. ハードデモンストレーション</a:t>
            </a:r>
            <a:br>
              <a:rPr lang="ja" sz="722"/>
            </a:br>
            <a:r>
              <a:rPr lang="ja" sz="722"/>
              <a:t>        難易度の高いタスクQAをICLするためにLLMに推論したテキストと類似した</a:t>
            </a:r>
            <a:br>
              <a:rPr lang="ja" sz="722"/>
            </a:br>
            <a:r>
              <a:rPr lang="ja" sz="722"/>
              <a:t>        学習データのエンティティラベルを予測させ正解ラベルとのF1スコアを算出</a:t>
            </a:r>
            <a:br>
              <a:rPr lang="ja" sz="722"/>
            </a:br>
            <a:r>
              <a:rPr lang="ja" sz="722"/>
              <a:t>        最も低いF値を持つテキストを最近傍ドキュメントから特定しk回繰り返して</a:t>
            </a:r>
            <a:br>
              <a:rPr lang="ja" sz="722"/>
            </a:br>
            <a:r>
              <a:rPr lang="ja" sz="722"/>
              <a:t>        最終的なプロンプトとする</a:t>
            </a:r>
            <a:endParaRPr sz="722"/>
          </a:p>
        </p:txBody>
      </p:sp>
      <p:sp>
        <p:nvSpPr>
          <p:cNvPr id="345" name="Google Shape;345;p46"/>
          <p:cNvSpPr txBox="1"/>
          <p:nvPr/>
        </p:nvSpPr>
        <p:spPr>
          <a:xfrm>
            <a:off x="3474600" y="386500"/>
            <a:ext cx="5467800" cy="3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    c. レイアウトデモンストレーション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C_hard,0に隣接しているドキュメントをランダムに選択し位置情報を取得LLMに位置関係を説明させる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 フォーマットデモンストレーション</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DIEをLLMにフォーマットさせるために最近傍ドキュメントからテキストをランダムに選択</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        テキストセグメントtf、対応するボックス座標bf、フォーマットのプロンプトpt0、および正解yfを含むプロンプトを作成</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br>
              <a:rPr lang="ja" sz="722">
                <a:solidFill>
                  <a:schemeClr val="accent3"/>
                </a:solidFill>
                <a:latin typeface="Proxima Nova"/>
                <a:ea typeface="Proxima Nova"/>
                <a:cs typeface="Proxima Nova"/>
                <a:sym typeface="Proxima Nova"/>
              </a:rPr>
            </a:b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Clr>
                <a:srgbClr val="000000"/>
              </a:buClr>
              <a:buSzPts val="1018"/>
              <a:buFont typeface="Arial"/>
              <a:buNone/>
            </a:pPr>
            <a:r>
              <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結果:</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普通にやるより良くなった。</a:t>
            </a:r>
            <a:endParaRPr sz="700">
              <a:solidFill>
                <a:schemeClr val="accent3"/>
              </a:solidFill>
              <a:latin typeface="Proxima Nova"/>
              <a:ea typeface="Proxima Nova"/>
              <a:cs typeface="Proxima Nova"/>
              <a:sym typeface="Proxima Nova"/>
            </a:endParaRPr>
          </a:p>
        </p:txBody>
      </p:sp>
      <p:sp>
        <p:nvSpPr>
          <p:cNvPr id="346" name="Google Shape;346;p46"/>
          <p:cNvSpPr txBox="1"/>
          <p:nvPr/>
        </p:nvSpPr>
        <p:spPr>
          <a:xfrm>
            <a:off x="3474600" y="3150050"/>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MultiSpanQA:F1</a:t>
            </a:r>
            <a:endParaRPr sz="700">
              <a:solidFill>
                <a:schemeClr val="accent3"/>
              </a:solidFill>
              <a:latin typeface="Proxima Nova"/>
              <a:ea typeface="Proxima Nova"/>
              <a:cs typeface="Proxima Nova"/>
              <a:sym typeface="Proxima Nova"/>
            </a:endParaRPr>
          </a:p>
        </p:txBody>
      </p:sp>
      <p:sp>
        <p:nvSpPr>
          <p:cNvPr id="347" name="Google Shape;347;p46"/>
          <p:cNvSpPr txBox="1"/>
          <p:nvPr/>
        </p:nvSpPr>
        <p:spPr>
          <a:xfrm>
            <a:off x="6253825" y="3164775"/>
            <a:ext cx="2520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00">
                <a:solidFill>
                  <a:schemeClr val="accent3"/>
                </a:solidFill>
                <a:latin typeface="Proxima Nova"/>
                <a:ea typeface="Proxima Nova"/>
                <a:cs typeface="Proxima Nova"/>
                <a:sym typeface="Proxima Nova"/>
              </a:rPr>
              <a:t>長文生成:FACT SCORE</a:t>
            </a:r>
            <a:endParaRPr sz="700">
              <a:solidFill>
                <a:schemeClr val="accent3"/>
              </a:solidFill>
              <a:latin typeface="Proxima Nova"/>
              <a:ea typeface="Proxima Nova"/>
              <a:cs typeface="Proxima Nova"/>
              <a:sym typeface="Proxima Nova"/>
            </a:endParaRPr>
          </a:p>
        </p:txBody>
      </p:sp>
      <p:pic>
        <p:nvPicPr>
          <p:cNvPr id="348" name="Google Shape;348;p46"/>
          <p:cNvPicPr preferRelativeResize="0"/>
          <p:nvPr/>
        </p:nvPicPr>
        <p:blipFill>
          <a:blip r:embed="rId3">
            <a:alphaModFix/>
          </a:blip>
          <a:stretch>
            <a:fillRect/>
          </a:stretch>
        </p:blipFill>
        <p:spPr>
          <a:xfrm>
            <a:off x="3564200" y="1127628"/>
            <a:ext cx="5378200" cy="23502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ABScribe: Rapid Exploration of Multiple Writing Variations in Human-AI Co-Writing Tasks using Large Language Models</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ABScribeは、テキスト修正を作業負荷を軽減し、執筆者のアイディアと知識の強化を</a:t>
            </a:r>
            <a:br>
              <a:rPr lang="ja" sz="722"/>
            </a:br>
            <a:r>
              <a:rPr lang="ja" sz="722"/>
              <a:t>するために提案されたABScribe1は、LLMを用いた執筆インターフェース</a:t>
            </a:r>
            <a:br>
              <a:rPr lang="ja" sz="722"/>
            </a:br>
            <a:r>
              <a:rPr lang="ja" sz="722" u="sng">
                <a:solidFill>
                  <a:schemeClr val="hlink"/>
                </a:solidFill>
                <a:hlinkClick r:id="rId3"/>
              </a:rPr>
              <a:t>https://github.com/Intelligent-Adaptive-Interventions-Lab/abscribe</a:t>
            </a:r>
            <a:r>
              <a:rPr lang="ja" sz="722"/>
              <a:t> </a:t>
            </a:r>
            <a:r>
              <a:rPr lang="ja" sz="722"/>
              <a:t>現状10/08コード無し</a:t>
            </a:r>
            <a:endParaRPr sz="722"/>
          </a:p>
          <a:p>
            <a:pPr indent="0" lvl="0" marL="0" rtl="0" algn="l">
              <a:spcBef>
                <a:spcPts val="1200"/>
              </a:spcBef>
              <a:spcAft>
                <a:spcPts val="1200"/>
              </a:spcAft>
              <a:buSzPts val="1018"/>
              <a:buNone/>
            </a:pPr>
            <a:r>
              <a:rPr lang="ja" sz="1100"/>
              <a:t>新規性・差分</a:t>
            </a:r>
            <a:br>
              <a:rPr lang="ja" sz="1100"/>
            </a:br>
            <a:r>
              <a:rPr lang="ja" sz="1100"/>
              <a:t>手法</a:t>
            </a:r>
            <a:br>
              <a:rPr lang="ja" sz="1100"/>
            </a:br>
            <a:r>
              <a:rPr lang="ja" sz="722"/>
              <a:t>UIで文章を表示し、文章を選択することでABホバーボタン表示され、修正を行い</a:t>
            </a:r>
            <a:br>
              <a:rPr lang="ja" sz="722"/>
            </a:br>
            <a:r>
              <a:rPr lang="ja" sz="722"/>
              <a:t>図2のHover Buttons &amp; Variation Components</a:t>
            </a:r>
            <a:br>
              <a:rPr lang="ja" sz="722"/>
            </a:br>
            <a:r>
              <a:rPr lang="ja" sz="722"/>
              <a:t>図3のVariation Accordion、図4のAI Buttons、図5のAI Insert</a:t>
            </a:r>
            <a:endParaRPr sz="722"/>
          </a:p>
        </p:txBody>
      </p:sp>
      <p:pic>
        <p:nvPicPr>
          <p:cNvPr id="354" name="Google Shape;354;p47"/>
          <p:cNvPicPr preferRelativeResize="0"/>
          <p:nvPr/>
        </p:nvPicPr>
        <p:blipFill>
          <a:blip r:embed="rId4">
            <a:alphaModFix/>
          </a:blip>
          <a:stretch>
            <a:fillRect/>
          </a:stretch>
        </p:blipFill>
        <p:spPr>
          <a:xfrm>
            <a:off x="333850" y="1989975"/>
            <a:ext cx="3376701" cy="1731224"/>
          </a:xfrm>
          <a:prstGeom prst="rect">
            <a:avLst/>
          </a:prstGeom>
          <a:noFill/>
          <a:ln>
            <a:noFill/>
          </a:ln>
        </p:spPr>
      </p:pic>
      <p:pic>
        <p:nvPicPr>
          <p:cNvPr id="355" name="Google Shape;355;p47"/>
          <p:cNvPicPr preferRelativeResize="0"/>
          <p:nvPr/>
        </p:nvPicPr>
        <p:blipFill>
          <a:blip r:embed="rId5">
            <a:alphaModFix/>
          </a:blip>
          <a:stretch>
            <a:fillRect/>
          </a:stretch>
        </p:blipFill>
        <p:spPr>
          <a:xfrm>
            <a:off x="309500" y="3164777"/>
            <a:ext cx="3469901" cy="1872199"/>
          </a:xfrm>
          <a:prstGeom prst="rect">
            <a:avLst/>
          </a:prstGeom>
          <a:noFill/>
          <a:ln>
            <a:noFill/>
          </a:ln>
        </p:spPr>
      </p:pic>
      <p:pic>
        <p:nvPicPr>
          <p:cNvPr id="356" name="Google Shape;356;p47"/>
          <p:cNvPicPr preferRelativeResize="0"/>
          <p:nvPr/>
        </p:nvPicPr>
        <p:blipFill>
          <a:blip r:embed="rId6">
            <a:alphaModFix/>
          </a:blip>
          <a:stretch>
            <a:fillRect/>
          </a:stretch>
        </p:blipFill>
        <p:spPr>
          <a:xfrm>
            <a:off x="4635325" y="386500"/>
            <a:ext cx="3607030" cy="1872201"/>
          </a:xfrm>
          <a:prstGeom prst="rect">
            <a:avLst/>
          </a:prstGeom>
          <a:noFill/>
          <a:ln>
            <a:noFill/>
          </a:ln>
        </p:spPr>
      </p:pic>
      <p:pic>
        <p:nvPicPr>
          <p:cNvPr id="357" name="Google Shape;357;p47"/>
          <p:cNvPicPr preferRelativeResize="0"/>
          <p:nvPr/>
        </p:nvPicPr>
        <p:blipFill>
          <a:blip r:embed="rId7">
            <a:alphaModFix/>
          </a:blip>
          <a:stretch>
            <a:fillRect/>
          </a:stretch>
        </p:blipFill>
        <p:spPr>
          <a:xfrm>
            <a:off x="4389000" y="3927261"/>
            <a:ext cx="3800499" cy="1109713"/>
          </a:xfrm>
          <a:prstGeom prst="rect">
            <a:avLst/>
          </a:prstGeom>
          <a:noFill/>
          <a:ln>
            <a:noFill/>
          </a:ln>
        </p:spPr>
      </p:pic>
      <p:pic>
        <p:nvPicPr>
          <p:cNvPr id="358" name="Google Shape;358;p47"/>
          <p:cNvPicPr preferRelativeResize="0"/>
          <p:nvPr/>
        </p:nvPicPr>
        <p:blipFill>
          <a:blip r:embed="rId8">
            <a:alphaModFix/>
          </a:blip>
          <a:stretch>
            <a:fillRect/>
          </a:stretch>
        </p:blipFill>
        <p:spPr>
          <a:xfrm>
            <a:off x="4389000" y="2290800"/>
            <a:ext cx="3800499" cy="1851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LLM Based Multi-Document Summarization Exploiting Main-Event Biased Monotone Submodular Content Extraction</a:t>
            </a:r>
            <a:r>
              <a:rPr lang="ja" sz="1269" u="sng"/>
              <a:t> 2023</a:t>
            </a:r>
            <a:r>
              <a:rPr lang="ja" sz="1369" u="sng"/>
              <a:t>  </a:t>
            </a:r>
            <a:endParaRPr sz="1369" u="sng"/>
          </a:p>
          <a:p>
            <a:pPr indent="0" lvl="0" marL="0" rtl="0" algn="l">
              <a:spcBef>
                <a:spcPts val="1200"/>
              </a:spcBef>
              <a:spcAft>
                <a:spcPts val="0"/>
              </a:spcAft>
              <a:buSzPts val="1018"/>
              <a:buNone/>
            </a:pPr>
            <a:r>
              <a:rPr lang="ja" sz="1100"/>
              <a:t>概要</a:t>
            </a:r>
            <a:br>
              <a:rPr lang="ja" sz="722"/>
            </a:br>
            <a:r>
              <a:rPr lang="ja" sz="722"/>
              <a:t>複数テキストを要約するために、複数の専門家が同じニュース記事を要約した場合でも、</a:t>
            </a:r>
            <a:br>
              <a:rPr lang="ja" sz="722"/>
            </a:br>
            <a:r>
              <a:rPr lang="ja" sz="722"/>
              <a:t>その要約内容がかなり主観的なバイアスの影響で異なる(DUC-2004参照要約の</a:t>
            </a:r>
            <a:br>
              <a:rPr lang="ja" sz="722"/>
            </a:br>
            <a:r>
              <a:rPr lang="ja" sz="722"/>
              <a:t>ROUGE-1スコアである要約の評価尺度は評価者によりばらつきがあり0.4と低い結果)</a:t>
            </a:r>
            <a:br>
              <a:rPr lang="ja" sz="722"/>
            </a:br>
            <a:r>
              <a:rPr lang="ja" sz="722"/>
              <a:t>ニュースの要約の客観性を高めるためにコンテンツ選択のための主要イベントバイアス</a:t>
            </a:r>
            <a:br>
              <a:rPr lang="ja" sz="722"/>
            </a:br>
            <a:r>
              <a:rPr lang="ja" sz="722"/>
              <a:t>単調部分的関数を取り入れた抽出-改写アプローチを採用。ドキュメントクラスタから</a:t>
            </a:r>
            <a:br>
              <a:rPr lang="ja" sz="722"/>
            </a:br>
            <a:r>
              <a:rPr lang="ja" sz="722"/>
              <a:t>主要なイベントに関連する最も重要な情報を抽出できるように抽出されたコンテンツを</a:t>
            </a:r>
            <a:br>
              <a:rPr lang="ja" sz="722"/>
            </a:br>
            <a:r>
              <a:rPr lang="ja" sz="722"/>
              <a:t>一貫したテキストに改写するために、微調整された言語モデル（LLM）を利用した。</a:t>
            </a:r>
            <a:endParaRPr sz="722"/>
          </a:p>
          <a:p>
            <a:pPr indent="0" lvl="0" marL="0" rtl="0" algn="l">
              <a:spcBef>
                <a:spcPts val="1200"/>
              </a:spcBef>
              <a:spcAft>
                <a:spcPts val="0"/>
              </a:spcAft>
              <a:buSzPts val="1018"/>
              <a:buNone/>
            </a:pPr>
            <a:r>
              <a:rPr lang="ja" sz="1100"/>
              <a:t>新規性・差分</a:t>
            </a:r>
            <a:br>
              <a:rPr lang="ja" sz="1100"/>
            </a:br>
            <a:r>
              <a:rPr lang="ja" sz="722"/>
              <a:t>fine-tuningしたLLMを使用して一貫性のあるテキスト生成ができるようにし、学習中に</a:t>
            </a:r>
            <a:br>
              <a:rPr lang="ja" sz="722"/>
            </a:br>
            <a:r>
              <a:rPr lang="ja" sz="722"/>
              <a:t>RCIの要素をとりいれました。また、文の共起スコアを推定し、抽出した要約を書き換える</a:t>
            </a:r>
            <a:endParaRPr sz="1100"/>
          </a:p>
          <a:p>
            <a:pPr indent="0" lvl="0" marL="0" rtl="0" algn="l">
              <a:spcBef>
                <a:spcPts val="1200"/>
              </a:spcBef>
              <a:spcAft>
                <a:spcPts val="0"/>
              </a:spcAft>
              <a:buSzPts val="1018"/>
              <a:buNone/>
            </a:pPr>
            <a:r>
              <a:rPr lang="ja" sz="1100"/>
              <a:t>手法</a:t>
            </a:r>
            <a:br>
              <a:rPr lang="ja" sz="1100"/>
            </a:br>
            <a:r>
              <a:rPr lang="ja" sz="722"/>
              <a:t>多文書要約の方法として主なアプローチは、主要イベントの抽出、コンテキストの抽出、</a:t>
            </a:r>
            <a:br>
              <a:rPr lang="ja" sz="722"/>
            </a:br>
            <a:r>
              <a:rPr lang="ja" sz="722"/>
              <a:t>および文章の書き換えの3つのステップに分かれます。</a:t>
            </a:r>
            <a:endParaRPr sz="722"/>
          </a:p>
          <a:p>
            <a:pPr indent="0" lvl="0" marL="0" rtl="0" algn="l">
              <a:spcBef>
                <a:spcPts val="1200"/>
              </a:spcBef>
              <a:spcAft>
                <a:spcPts val="0"/>
              </a:spcAft>
              <a:buNone/>
            </a:pPr>
            <a:r>
              <a:rPr lang="ja" sz="722"/>
              <a:t>- 主要イベントの抽出: ドキュメントセットから主要イベントを識別し抽出</a:t>
            </a:r>
            <a:br>
              <a:rPr lang="ja" sz="722"/>
            </a:br>
            <a:r>
              <a:rPr lang="ja" sz="722"/>
              <a:t>- コンテキスト抽出: 主要イベントに関連する重要なコンテキスト情報を抽出。</a:t>
            </a:r>
            <a:br>
              <a:rPr lang="ja" sz="722"/>
            </a:br>
            <a:r>
              <a:rPr lang="ja" sz="722"/>
              <a:t>これは、抽出型要約メソッドであり、主要イベントにバイアスがかかっています。</a:t>
            </a:r>
            <a:br>
              <a:rPr lang="ja" sz="722"/>
            </a:br>
            <a:r>
              <a:rPr lang="ja" sz="722"/>
              <a:t>- 書き換え: 抽出された要約文を一貫したテキストに書き換えるために、LLMが微調整します</a:t>
            </a:r>
            <a:endParaRPr sz="722"/>
          </a:p>
          <a:p>
            <a:pPr indent="0" lvl="0" marL="0" rtl="0" algn="l">
              <a:spcBef>
                <a:spcPts val="1200"/>
              </a:spcBef>
              <a:spcAft>
                <a:spcPts val="0"/>
              </a:spcAft>
              <a:buNone/>
            </a:pPr>
            <a:r>
              <a:rPr lang="ja" sz="722"/>
              <a:t>この方法は、主要イベントとそのコンテキストを明示的に抽出し、</a:t>
            </a:r>
            <a:br>
              <a:rPr lang="ja" sz="722"/>
            </a:br>
            <a:r>
              <a:rPr lang="ja" sz="722"/>
              <a:t>それらを一貫した要約に書き換えるために言語モデルを使用しています。</a:t>
            </a:r>
            <a:br>
              <a:rPr lang="ja" sz="722"/>
            </a:br>
            <a:r>
              <a:rPr lang="ja" sz="722"/>
              <a:t>これにより、複数のドキュメントから抽出された情報が、</a:t>
            </a:r>
            <a:br>
              <a:rPr lang="ja" sz="722"/>
            </a:br>
            <a:r>
              <a:rPr lang="ja" sz="722"/>
              <a:t>主要なイベントとその文脈を中心に、一貫性のある要約に統合されます。</a:t>
            </a:r>
            <a:endParaRPr sz="722"/>
          </a:p>
          <a:p>
            <a:pPr indent="0" lvl="0" marL="0" rtl="0" algn="l">
              <a:spcBef>
                <a:spcPts val="1200"/>
              </a:spcBef>
              <a:spcAft>
                <a:spcPts val="1200"/>
              </a:spcAft>
              <a:buSzPts val="1018"/>
              <a:buNone/>
            </a:pPr>
            <a:r>
              <a:t/>
            </a:r>
            <a:endParaRPr sz="722"/>
          </a:p>
        </p:txBody>
      </p:sp>
      <p:sp>
        <p:nvSpPr>
          <p:cNvPr id="364" name="Google Shape;364;p48"/>
          <p:cNvSpPr txBox="1"/>
          <p:nvPr/>
        </p:nvSpPr>
        <p:spPr>
          <a:xfrm>
            <a:off x="3931800" y="386500"/>
            <a:ext cx="52122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主要イベントの抽出 (Emain)</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記事から主要なイベントを抽出するために、Van Dijk (2013)によって提案された談話構造に依存しています。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ドキュメントのリンガイスティックユニット（言語単位）すべてが主要イベントを表すリンガイスティックユニットと談話関係を共有しています。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メインイベントを特定し、各文書から主要イベントの文を抽出します。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主要イベントコンテキストの抽出 (F)</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コンテキスト抽出器Fは、メインイベントxmainに必要なコンテキストを提供するために必要な最も関連する情報を抽出することに焦点を当てています。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抽出的な要約方法で、メインイベントにバイアスがかかっています。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Fの関数は次のように定義されます: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F</a:t>
            </a:r>
            <a:r>
              <a:rPr lang="ja" sz="700">
                <a:solidFill>
                  <a:schemeClr val="accent3"/>
                </a:solidFill>
                <a:latin typeface="Proxima Nova"/>
                <a:ea typeface="Proxima Nova"/>
                <a:cs typeface="Proxima Nova"/>
                <a:sym typeface="Proxima Nova"/>
              </a:rPr>
              <a:t>(S)=C(S)+λ 1⋅D(S)+λ2⋅Bmain(S)</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ここで、C、D、およびBmainは、候補要約Sのトピカルカバレッジ、トピカルダイバーシティ、および主要イベントベースの重要性をそれぞれ測定する関数です。</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00">
                <a:solidFill>
                  <a:schemeClr val="accent3"/>
                </a:solidFill>
                <a:latin typeface="Proxima Nova"/>
                <a:ea typeface="Proxima Nova"/>
                <a:cs typeface="Proxima Nova"/>
                <a:sym typeface="Proxima Nova"/>
              </a:rPr>
              <a:t>書き換えモデル (Z)</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要約文の抽出されたセットは、この目的のために微調整された大規模な言語モデルを使用して一貫したテキストに書き換える必要があります。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抽出された要約文とそれに対応する一貫した書かれたバージョンからなる並列データセットを作成しました。</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T5モデルは軽量で、トレーニングと推論にはあまり計算が必要ありません。</a:t>
            </a:r>
            <a:endParaRPr sz="700">
              <a:solidFill>
                <a:schemeClr val="accent3"/>
              </a:solidFill>
              <a:latin typeface="Proxima Nova"/>
              <a:ea typeface="Proxima Nova"/>
              <a:cs typeface="Proxima Nova"/>
              <a:sym typeface="Proxima Nova"/>
            </a:endParaRPr>
          </a:p>
        </p:txBody>
      </p:sp>
      <p:pic>
        <p:nvPicPr>
          <p:cNvPr id="365" name="Google Shape;365;p48"/>
          <p:cNvPicPr preferRelativeResize="0"/>
          <p:nvPr/>
        </p:nvPicPr>
        <p:blipFill>
          <a:blip r:embed="rId3">
            <a:alphaModFix/>
          </a:blip>
          <a:stretch>
            <a:fillRect/>
          </a:stretch>
        </p:blipFill>
        <p:spPr>
          <a:xfrm>
            <a:off x="4052500" y="3022500"/>
            <a:ext cx="3110299" cy="2021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469" u="sng"/>
              <a:t>Efficient Streaming Language Models with Attention Sinks</a:t>
            </a:r>
            <a:r>
              <a:rPr lang="ja" sz="1469" u="sng"/>
              <a:t> 2023  </a:t>
            </a:r>
            <a:endParaRPr sz="1469" u="sng"/>
          </a:p>
          <a:p>
            <a:pPr indent="0" lvl="0" marL="0" rtl="0" algn="l">
              <a:spcBef>
                <a:spcPts val="1200"/>
              </a:spcBef>
              <a:spcAft>
                <a:spcPts val="0"/>
              </a:spcAft>
              <a:buSzPts val="1018"/>
              <a:buNone/>
            </a:pPr>
            <a:r>
              <a:rPr lang="ja" sz="1100"/>
              <a:t>概要</a:t>
            </a:r>
            <a:br>
              <a:rPr lang="ja" sz="722"/>
            </a:br>
            <a:r>
              <a:rPr lang="ja" sz="722"/>
              <a:t>長い文章や会話を効率的かつ正確に生成するための課題として、</a:t>
            </a:r>
            <a:br>
              <a:rPr lang="ja" sz="722"/>
            </a:br>
            <a:r>
              <a:rPr lang="ja" sz="722"/>
              <a:t>1. 過去の情報を一時的に保存する。2. 長い文章を解釈して処理できない</a:t>
            </a:r>
            <a:br>
              <a:rPr lang="ja" sz="722"/>
            </a:br>
            <a:r>
              <a:rPr lang="ja" sz="722"/>
              <a:t>1, 2, の課題に対してStreamingLLMというフレームワークを提案</a:t>
            </a:r>
            <a:br>
              <a:rPr lang="ja" sz="722"/>
            </a:br>
            <a:r>
              <a:rPr lang="ja" sz="722"/>
              <a:t>Attention Sinkとして過去から最初4つのトークンとSliding Windowの情報</a:t>
            </a:r>
            <a:br>
              <a:rPr lang="ja" sz="722"/>
            </a:br>
            <a:r>
              <a:rPr lang="ja" sz="722"/>
              <a:t>組み合わせて無限長の入力に対応しているようなLLMフレームワークになった</a:t>
            </a:r>
            <a:br>
              <a:rPr lang="ja" sz="722"/>
            </a:br>
            <a:r>
              <a:rPr lang="ja" sz="722"/>
              <a:t>https://github.com/mit-han-lab/streaming-llm</a:t>
            </a:r>
            <a:endParaRPr sz="722"/>
          </a:p>
          <a:p>
            <a:pPr indent="0" lvl="0" marL="0" rtl="0" algn="l">
              <a:spcBef>
                <a:spcPts val="1200"/>
              </a:spcBef>
              <a:spcAft>
                <a:spcPts val="0"/>
              </a:spcAft>
              <a:buSzPts val="1018"/>
              <a:buNone/>
            </a:pPr>
            <a:r>
              <a:rPr lang="ja" sz="1100"/>
              <a:t>新規性・差分</a:t>
            </a:r>
            <a:br>
              <a:rPr lang="ja" sz="1100"/>
            </a:br>
            <a:r>
              <a:rPr lang="ja" sz="722"/>
              <a:t>Attention Sink: LLMが文章の最初に特に注目する現象</a:t>
            </a:r>
            <a:br>
              <a:rPr lang="ja" sz="722"/>
            </a:br>
            <a:r>
              <a:rPr lang="ja" sz="722"/>
              <a:t>Sliding Window: FIFO (先入れ先出し) キューの一般的過去情報保存方法</a:t>
            </a:r>
            <a:br>
              <a:rPr lang="ja" sz="722"/>
            </a:br>
            <a:r>
              <a:rPr lang="ja" sz="722"/>
              <a:t>Window Attention: 事前学習したトークン量を超えない範囲の</a:t>
            </a:r>
            <a:br>
              <a:rPr lang="ja" sz="722"/>
            </a:br>
            <a:r>
              <a:rPr lang="ja" sz="722"/>
              <a:t>最新の情報のみを保持する</a:t>
            </a:r>
            <a:endParaRPr sz="722"/>
          </a:p>
          <a:p>
            <a:pPr indent="0" lvl="0" marL="0" rtl="0" algn="l">
              <a:spcBef>
                <a:spcPts val="1200"/>
              </a:spcBef>
              <a:spcAft>
                <a:spcPts val="0"/>
              </a:spcAft>
              <a:buSzPts val="1018"/>
              <a:buNone/>
            </a:pPr>
            <a:r>
              <a:rPr lang="ja" sz="1100"/>
              <a:t>手法</a:t>
            </a:r>
            <a:br>
              <a:rPr lang="ja" sz="722"/>
            </a:br>
            <a:r>
              <a:rPr lang="ja" sz="722"/>
              <a:t>既存の手法とStreamingLLMの比較結果:</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br>
              <a:rPr lang="ja" sz="722"/>
            </a:br>
            <a:br>
              <a:rPr lang="ja" sz="722"/>
            </a:br>
            <a:r>
              <a:rPr lang="ja" sz="722"/>
              <a:t>T:予測するトークン番号、L: 事前学習のテキスト長</a:t>
            </a:r>
            <a:br>
              <a:rPr lang="ja" sz="722"/>
            </a:br>
            <a:r>
              <a:rPr lang="ja" sz="722"/>
              <a:t>(a)のDense Attentionは時間計算量がTの2乗時間でメモリを大量消費する</a:t>
            </a:r>
            <a:br>
              <a:rPr lang="ja" sz="722"/>
            </a:br>
            <a:r>
              <a:rPr lang="ja" sz="722"/>
              <a:t>(b)のWindow Attentionは間近のLトークン長分のキャッシュのみを保持し、</a:t>
            </a:r>
            <a:br>
              <a:rPr lang="ja" sz="722"/>
            </a:br>
            <a:r>
              <a:rPr lang="ja" sz="722"/>
              <a:t>計算量は短いが欲しいトークンがキャッシュ範囲外だとうまく答えられない</a:t>
            </a:r>
            <a:br>
              <a:rPr lang="ja" sz="722"/>
            </a:br>
            <a:r>
              <a:rPr lang="ja" sz="722"/>
              <a:t>(c)のSliding WindowはTまでのトークンのキャッシュを更新し長い文章を</a:t>
            </a:r>
            <a:br>
              <a:rPr lang="ja" sz="722"/>
            </a:br>
            <a:r>
              <a:rPr lang="ja" sz="722"/>
              <a:t>正確に予測するが、計算量が多い</a:t>
            </a:r>
            <a:endParaRPr sz="722"/>
          </a:p>
        </p:txBody>
      </p:sp>
      <p:sp>
        <p:nvSpPr>
          <p:cNvPr id="371" name="Google Shape;371;p49"/>
          <p:cNvSpPr txBox="1"/>
          <p:nvPr/>
        </p:nvSpPr>
        <p:spPr>
          <a:xfrm>
            <a:off x="3474600" y="386500"/>
            <a:ext cx="5467800" cy="24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00">
                <a:solidFill>
                  <a:schemeClr val="accent3"/>
                </a:solidFill>
                <a:latin typeface="Proxima Nova"/>
                <a:ea typeface="Proxima Nova"/>
                <a:cs typeface="Proxima Nova"/>
                <a:sym typeface="Proxima Nova"/>
              </a:rPr>
              <a:t>(d)のStreamingLLMは一番最初のトークンのキャッシュを保持すると結果が良くなるAttention Sinkという現象を参考にアテンションの計算を組み、Window Attentionの時間計算量を維持したまま長い文章で良いパフォーマンスを発揮できる仕組みを作成</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ただし、コンテキスト長の制限は変更されないのでキャッシュが足りない分は中間トークンを削除することで対応する</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1100">
                <a:solidFill>
                  <a:schemeClr val="accent3"/>
                </a:solidFill>
                <a:latin typeface="Proxima Nova"/>
                <a:ea typeface="Proxima Nova"/>
                <a:cs typeface="Proxima Nova"/>
                <a:sym typeface="Proxima Nova"/>
              </a:rPr>
              <a:t>注意</a:t>
            </a:r>
            <a:r>
              <a:rPr lang="ja" sz="1100">
                <a:solidFill>
                  <a:schemeClr val="accent3"/>
                </a:solidFill>
                <a:latin typeface="Proxima Nova"/>
                <a:ea typeface="Proxima Nova"/>
                <a:cs typeface="Proxima Nova"/>
                <a:sym typeface="Proxima Nova"/>
              </a:rPr>
              <a:t>:</a:t>
            </a:r>
            <a:br>
              <a:rPr lang="ja" sz="10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長期記憶を目的としていないので本のような長文の要約では最後の段落のみを要約してしまう可能性があり、</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最近のトークンについて言及するような生成を行う場合に使用するべきです。</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継続的に動作させるようなタスクに適した方式</a:t>
            </a:r>
            <a:endParaRPr sz="700">
              <a:solidFill>
                <a:schemeClr val="accent3"/>
              </a:solidFill>
              <a:latin typeface="Proxima Nova"/>
              <a:ea typeface="Proxima Nova"/>
              <a:cs typeface="Proxima Nova"/>
              <a:sym typeface="Proxima Nova"/>
            </a:endParaRPr>
          </a:p>
        </p:txBody>
      </p:sp>
      <p:pic>
        <p:nvPicPr>
          <p:cNvPr id="372" name="Google Shape;372;p49"/>
          <p:cNvPicPr preferRelativeResize="0"/>
          <p:nvPr/>
        </p:nvPicPr>
        <p:blipFill>
          <a:blip r:embed="rId3">
            <a:alphaModFix/>
          </a:blip>
          <a:stretch>
            <a:fillRect/>
          </a:stretch>
        </p:blipFill>
        <p:spPr>
          <a:xfrm>
            <a:off x="3573275" y="869600"/>
            <a:ext cx="3220800" cy="1308450"/>
          </a:xfrm>
          <a:prstGeom prst="rect">
            <a:avLst/>
          </a:prstGeom>
          <a:noFill/>
          <a:ln>
            <a:noFill/>
          </a:ln>
        </p:spPr>
      </p:pic>
      <p:pic>
        <p:nvPicPr>
          <p:cNvPr id="373" name="Google Shape;373;p49"/>
          <p:cNvPicPr preferRelativeResize="0"/>
          <p:nvPr/>
        </p:nvPicPr>
        <p:blipFill>
          <a:blip r:embed="rId4">
            <a:alphaModFix/>
          </a:blip>
          <a:stretch>
            <a:fillRect/>
          </a:stretch>
        </p:blipFill>
        <p:spPr>
          <a:xfrm>
            <a:off x="24050" y="2806150"/>
            <a:ext cx="3480576" cy="1176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Large Language Models as Analogical Reasoners</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LLMを使い推論をする際に過去の類似事例と自らの知見を組み合わせて</a:t>
            </a:r>
            <a:br>
              <a:rPr lang="ja" sz="722"/>
            </a:br>
            <a:r>
              <a:rPr lang="ja" sz="722"/>
              <a:t>回答を生成するAnalogical(類推) Promptingを提案。問題を解決する前に、</a:t>
            </a:r>
            <a:br>
              <a:rPr lang="ja" sz="722"/>
            </a:br>
            <a:r>
              <a:rPr lang="ja" sz="722"/>
              <a:t>モデルが関連する模範や知識を自己生成することを可能にする。</a:t>
            </a:r>
            <a:br>
              <a:rPr lang="ja" sz="722"/>
            </a:br>
            <a:r>
              <a:rPr lang="ja" sz="722"/>
              <a:t>この方法は、ラベリングや模範の検索を必要とせず、一般性、利便性、</a:t>
            </a:r>
            <a:br>
              <a:rPr lang="ja" sz="722"/>
            </a:br>
            <a:r>
              <a:rPr lang="ja" sz="722"/>
              <a:t>適応性を提供。GSM8KやMATHにおける数学の問題解決、Codeforcesに</a:t>
            </a:r>
            <a:br>
              <a:rPr lang="ja" sz="722"/>
            </a:br>
            <a:r>
              <a:rPr lang="ja" sz="722"/>
              <a:t>おけるコード生成、BIG-Benchにおける他のタスクを含む様々な</a:t>
            </a:r>
            <a:br>
              <a:rPr lang="ja" sz="722"/>
            </a:br>
            <a:r>
              <a:rPr lang="ja" sz="722"/>
              <a:t>推論タスクにおいて、類推的プロンプトが0-shot CoTや few-shot CoT凌駕</a:t>
            </a:r>
            <a:br>
              <a:rPr lang="ja" sz="722"/>
            </a:br>
            <a:r>
              <a:rPr lang="ja" sz="722"/>
              <a:t>LLMが問題を解く前に、関連する模範例や知識を自己生成することを可能</a:t>
            </a:r>
            <a:endParaRPr sz="722"/>
          </a:p>
          <a:p>
            <a:pPr indent="0" lvl="0" marL="0" rtl="0" algn="l">
              <a:spcBef>
                <a:spcPts val="1200"/>
              </a:spcBef>
              <a:spcAft>
                <a:spcPts val="0"/>
              </a:spcAft>
              <a:buSzPts val="1018"/>
              <a:buNone/>
            </a:pPr>
            <a:r>
              <a:rPr lang="ja" sz="1100"/>
              <a:t>新規性・差分</a:t>
            </a:r>
            <a:br>
              <a:rPr lang="ja" sz="1100"/>
            </a:br>
            <a:r>
              <a:rPr lang="ja" sz="722"/>
              <a:t>自己生成された例を用いる</a:t>
            </a:r>
            <a:br>
              <a:rPr lang="ja" sz="722"/>
            </a:br>
            <a:r>
              <a:rPr lang="ja" sz="722"/>
              <a:t>広範な問題解決の知識を活用</a:t>
            </a:r>
            <a:br>
              <a:rPr lang="ja" sz="722"/>
            </a:br>
            <a:r>
              <a:rPr lang="ja" sz="722"/>
              <a:t>自己生成された例+知識から、高度な出力を生成</a:t>
            </a:r>
            <a:endParaRPr sz="722"/>
          </a:p>
          <a:p>
            <a:pPr indent="0" lvl="0" marL="0" rtl="0" algn="l">
              <a:spcBef>
                <a:spcPts val="1200"/>
              </a:spcBef>
              <a:spcAft>
                <a:spcPts val="1200"/>
              </a:spcAft>
              <a:buSzPts val="1018"/>
              <a:buNone/>
            </a:pPr>
            <a:r>
              <a:rPr lang="ja" sz="1100"/>
              <a:t>手法</a:t>
            </a:r>
            <a:br>
              <a:rPr lang="ja" sz="722"/>
            </a:br>
            <a:r>
              <a:rPr lang="ja" sz="722"/>
              <a:t>人間が新しい問題に取り組む際に過去の経験を思い出し、類推する方法を参考に</a:t>
            </a:r>
            <a:br>
              <a:rPr lang="ja" sz="722"/>
            </a:br>
            <a:r>
              <a:rPr lang="ja" sz="722"/>
              <a:t>出力に、モデルに関連する例や知識を自己生成させることで、新しい問題を</a:t>
            </a:r>
            <a:br>
              <a:rPr lang="ja" sz="722"/>
            </a:br>
            <a:r>
              <a:rPr lang="ja" sz="722"/>
              <a:t>解決するためのコンテキスト内での学習を行います。</a:t>
            </a:r>
            <a:br>
              <a:rPr lang="ja" sz="722"/>
            </a:br>
            <a:r>
              <a:rPr lang="ja" sz="722"/>
              <a:t>目標となる問題を解決するためにプロンプトとして「関連する過去の問題や</a:t>
            </a:r>
            <a:br>
              <a:rPr lang="ja" sz="722"/>
            </a:br>
            <a:r>
              <a:rPr lang="ja" sz="722"/>
              <a:t>関連性のある明確な問題を3つ思い浮かべる。それぞれの問題について説明し、</a:t>
            </a:r>
            <a:br>
              <a:rPr lang="ja" sz="722"/>
            </a:br>
            <a:r>
              <a:rPr lang="ja" sz="722"/>
              <a:t>解決策を説明しなさい。」などの指示を追加します。</a:t>
            </a:r>
            <a:br>
              <a:rPr lang="ja" sz="722"/>
            </a:br>
            <a:r>
              <a:rPr lang="ja" sz="722"/>
              <a:t>これによりラベルなしでの推論の詳細情報を作ります</a:t>
            </a:r>
            <a:br>
              <a:rPr lang="ja" sz="722"/>
            </a:br>
            <a:r>
              <a:rPr lang="ja" sz="722"/>
              <a:t>また、「チュートリアルとして問題の核となる概念を特定し、</a:t>
            </a:r>
            <a:br>
              <a:rPr lang="ja" sz="722"/>
            </a:br>
            <a:r>
              <a:rPr lang="ja" sz="722"/>
              <a:t>チュートリアルを行ってください。」といった指示をプロンプトに追加すること</a:t>
            </a:r>
            <a:br>
              <a:rPr lang="ja" sz="722"/>
            </a:br>
            <a:r>
              <a:rPr lang="ja" sz="722"/>
              <a:t>でコード生成においても知識を最初に生成することが良い結果になることが</a:t>
            </a:r>
            <a:br>
              <a:rPr lang="ja" sz="722"/>
            </a:br>
            <a:r>
              <a:rPr lang="ja" sz="722"/>
              <a:t>わかっています</a:t>
            </a:r>
            <a:br>
              <a:rPr lang="ja" sz="722"/>
            </a:br>
            <a:r>
              <a:rPr lang="ja" sz="722"/>
              <a:t>プロンプト例</a:t>
            </a:r>
            <a:br>
              <a:rPr lang="ja" sz="722"/>
            </a:br>
            <a:r>
              <a:rPr lang="ja" sz="722"/>
              <a:t># Instruction:</a:t>
            </a:r>
            <a:br>
              <a:rPr lang="ja" sz="722"/>
            </a:br>
            <a:r>
              <a:rPr lang="ja" sz="722"/>
              <a:t>## Recall relevant exemplars:</a:t>
            </a:r>
            <a:br>
              <a:rPr lang="ja" sz="722"/>
            </a:br>
            <a:r>
              <a:rPr lang="ja" sz="722"/>
              <a:t>## Solve the initial problem:</a:t>
            </a:r>
            <a:endParaRPr sz="722"/>
          </a:p>
        </p:txBody>
      </p:sp>
      <p:pic>
        <p:nvPicPr>
          <p:cNvPr id="379" name="Google Shape;379;p50"/>
          <p:cNvPicPr preferRelativeResize="0"/>
          <p:nvPr/>
        </p:nvPicPr>
        <p:blipFill>
          <a:blip r:embed="rId3">
            <a:alphaModFix/>
          </a:blip>
          <a:stretch>
            <a:fillRect/>
          </a:stretch>
        </p:blipFill>
        <p:spPr>
          <a:xfrm>
            <a:off x="3470025" y="411076"/>
            <a:ext cx="5645025" cy="351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Precise Zero-Shot Dense Retrieval without Relevance Labels(HyDE)</a:t>
            </a:r>
            <a:r>
              <a:rPr lang="ja" sz="1569" u="sng"/>
              <a:t> 2022</a:t>
            </a:r>
            <a:endParaRPr sz="1469" u="sng"/>
          </a:p>
          <a:p>
            <a:pPr indent="0" lvl="0" marL="0" rtl="0" algn="l">
              <a:spcBef>
                <a:spcPts val="1200"/>
              </a:spcBef>
              <a:spcAft>
                <a:spcPts val="0"/>
              </a:spcAft>
              <a:buSzPts val="1018"/>
              <a:buNone/>
            </a:pPr>
            <a:r>
              <a:rPr lang="ja" sz="1100"/>
              <a:t>概要</a:t>
            </a:r>
            <a:br>
              <a:rPr lang="ja" sz="722"/>
            </a:br>
            <a:r>
              <a:rPr lang="ja" sz="722"/>
              <a:t>ベクトル検索において入力をベクトル化して検索を行うのではなく、HyDE（Hypothetical Document Embeddings：仮説的文書埋め込み）を用いて、関連性パターンを捉えた仮説的文書を生成、それを埋め込みベクトル化して検索を行うする。HyDEはウェブ検索、QA、事実検証、様々な言語における検索性能を大幅に向上させる(ちょっと疑問符)。https://github.com/texttron/hyde</a:t>
            </a:r>
            <a:endParaRPr sz="722"/>
          </a:p>
          <a:p>
            <a:pPr indent="0" lvl="0" marL="0" rtl="0" algn="l">
              <a:spcBef>
                <a:spcPts val="1200"/>
              </a:spcBef>
              <a:spcAft>
                <a:spcPts val="1200"/>
              </a:spcAft>
              <a:buSzPts val="1018"/>
              <a:buNone/>
            </a:pPr>
            <a:r>
              <a:rPr lang="ja" sz="1100"/>
              <a:t>新規性・差分</a:t>
            </a:r>
            <a:br>
              <a:rPr lang="ja" sz="722"/>
            </a:br>
            <a:r>
              <a:rPr lang="ja" sz="722"/>
              <a:t>入力とベクトルストアでの文章検索自己生成された例+知識から、高度な出力を生成</a:t>
            </a:r>
            <a:br>
              <a:rPr lang="ja" sz="722"/>
            </a:br>
            <a:r>
              <a:rPr lang="ja" sz="722"/>
              <a:t>HyDEは検索システムの初期の性能が特に良いです</a:t>
            </a:r>
            <a:endParaRPr sz="722"/>
          </a:p>
        </p:txBody>
      </p:sp>
      <p:pic>
        <p:nvPicPr>
          <p:cNvPr id="385" name="Google Shape;385;p51"/>
          <p:cNvPicPr preferRelativeResize="0"/>
          <p:nvPr/>
        </p:nvPicPr>
        <p:blipFill>
          <a:blip r:embed="rId3">
            <a:alphaModFix/>
          </a:blip>
          <a:stretch>
            <a:fillRect/>
          </a:stretch>
        </p:blipFill>
        <p:spPr>
          <a:xfrm>
            <a:off x="0" y="1914352"/>
            <a:ext cx="9144003" cy="3129848"/>
          </a:xfrm>
          <a:prstGeom prst="rect">
            <a:avLst/>
          </a:prstGeom>
          <a:noFill/>
          <a:ln>
            <a:noFill/>
          </a:ln>
        </p:spPr>
      </p:pic>
      <p:sp>
        <p:nvSpPr>
          <p:cNvPr id="386" name="Google Shape;386;p51"/>
          <p:cNvSpPr txBox="1"/>
          <p:nvPr/>
        </p:nvSpPr>
        <p:spPr>
          <a:xfrm>
            <a:off x="6924300" y="1215625"/>
            <a:ext cx="2219700" cy="615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Web Search</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Please write a passage to answer the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Question: [QUESTION]</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Passage:</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RCI</a:t>
            </a:r>
            <a:r>
              <a:rPr lang="ja"/>
              <a:t>系</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Active Retrieval Augmented Generation</a:t>
            </a:r>
            <a:r>
              <a:rPr lang="ja" sz="1569" u="sng"/>
              <a:t>(</a:t>
            </a:r>
            <a:r>
              <a:rPr lang="ja" sz="1569" u="sng"/>
              <a:t>FLARE</a:t>
            </a:r>
            <a:r>
              <a:rPr lang="ja" sz="1569" u="sng"/>
              <a:t>) 2023</a:t>
            </a:r>
            <a:endParaRPr sz="1469" u="sng"/>
          </a:p>
          <a:p>
            <a:pPr indent="0" lvl="0" marL="0" rtl="0" algn="l">
              <a:spcBef>
                <a:spcPts val="1200"/>
              </a:spcBef>
              <a:spcAft>
                <a:spcPts val="0"/>
              </a:spcAft>
              <a:buSzPts val="1018"/>
              <a:buNone/>
            </a:pPr>
            <a:r>
              <a:rPr lang="ja" sz="1100"/>
              <a:t>概要</a:t>
            </a:r>
            <a:br>
              <a:rPr lang="ja" sz="722"/>
            </a:br>
            <a:r>
              <a:rPr lang="ja" sz="722"/>
              <a:t>外部知識から情報を取得することでLLMを学習時以降の情報を使用して回答を生成できる。通常は入力に対して一回の情報検索しか行わないが、Forward-Looking Active REtrieval augmented generation (FLARE)では、生成した文章の確率が指定した以上になるまで繰り返し検索を行う</a:t>
            </a:r>
            <a:br>
              <a:rPr lang="ja" sz="722"/>
            </a:br>
            <a:r>
              <a:rPr lang="ja" sz="722"/>
              <a:t>https://github.com/jzbjyb/FLARE</a:t>
            </a:r>
            <a:endParaRPr sz="722"/>
          </a:p>
          <a:p>
            <a:pPr indent="0" lvl="0" marL="0" rtl="0" algn="l">
              <a:spcBef>
                <a:spcPts val="1200"/>
              </a:spcBef>
              <a:spcAft>
                <a:spcPts val="1200"/>
              </a:spcAft>
              <a:buSzPts val="1018"/>
              <a:buNone/>
            </a:pPr>
            <a:r>
              <a:rPr lang="ja" sz="1100"/>
              <a:t>新規性・差分</a:t>
            </a:r>
            <a:br>
              <a:rPr lang="ja" sz="722"/>
            </a:br>
            <a:r>
              <a:rPr lang="ja" sz="722"/>
              <a:t>情報検索を設定した確率を満たすまで何回も検索結果を使用して文章を生成する</a:t>
            </a:r>
            <a:endParaRPr sz="722"/>
          </a:p>
        </p:txBody>
      </p:sp>
      <p:pic>
        <p:nvPicPr>
          <p:cNvPr id="392" name="Google Shape;392;p52"/>
          <p:cNvPicPr preferRelativeResize="0"/>
          <p:nvPr/>
        </p:nvPicPr>
        <p:blipFill>
          <a:blip r:embed="rId3">
            <a:alphaModFix/>
          </a:blip>
          <a:stretch>
            <a:fillRect/>
          </a:stretch>
        </p:blipFill>
        <p:spPr>
          <a:xfrm>
            <a:off x="4883750" y="1808750"/>
            <a:ext cx="2971800" cy="3143250"/>
          </a:xfrm>
          <a:prstGeom prst="rect">
            <a:avLst/>
          </a:prstGeom>
          <a:noFill/>
          <a:ln>
            <a:noFill/>
          </a:ln>
        </p:spPr>
      </p:pic>
      <p:sp>
        <p:nvSpPr>
          <p:cNvPr id="393" name="Google Shape;393;p52"/>
          <p:cNvSpPr txBox="1"/>
          <p:nvPr/>
        </p:nvSpPr>
        <p:spPr>
          <a:xfrm>
            <a:off x="303100" y="180875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検索指示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 1. LMに検索クエリを生成させるための指示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クエリ。</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いくつかの検索関連の例文。</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スキル2. LMに特定の下流タスク（例：マルチホップQA）を実行させるための</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特定のダウンストリームタスク（例：マルチホップ QA）を実行するように LM を誘導する指示。</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タスク関連の例題</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LM がスキル 1 とスキル 2 を組み合わせてテストケース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と 2 を組み合わせてテストケースとする。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テストケースの入力</a:t>
            </a:r>
            <a:endParaRPr sz="700">
              <a:solidFill>
                <a:schemeClr val="accent3"/>
              </a:solidFill>
              <a:latin typeface="Proxima Nova"/>
              <a:ea typeface="Proxima Nova"/>
              <a:cs typeface="Proxima Nova"/>
              <a:sym typeface="Proxima Nova"/>
            </a:endParaRPr>
          </a:p>
        </p:txBody>
      </p:sp>
      <p:sp>
        <p:nvSpPr>
          <p:cNvPr id="394" name="Google Shape;394;p52"/>
          <p:cNvSpPr txBox="1"/>
          <p:nvPr/>
        </p:nvSpPr>
        <p:spPr>
          <a:xfrm>
            <a:off x="303100" y="3367500"/>
            <a:ext cx="4231500" cy="147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プロンプト例 </a:t>
            </a:r>
            <a:r>
              <a:rPr lang="ja" sz="700">
                <a:solidFill>
                  <a:schemeClr val="accent3"/>
                </a:solidFill>
                <a:latin typeface="Proxima Nova"/>
                <a:ea typeface="Proxima Nova"/>
                <a:cs typeface="Proxima Nova"/>
                <a:sym typeface="Proxima Nova"/>
              </a:rPr>
              <a:t>セルフアスクによるマルチホップQA</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質問 テオドール・ヘッカーとハリー・ヴォーン・ワトキンスはどちらが長生き？</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ヴォーン・ワトキンス？</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ここでフォローアップの質問は必要ですか？はい。</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フォローアップです： テオドール・ヘッカーは何歳で亡くなりましたか？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テオドール・ヘッカーは65歳でした。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フォローアップ 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ハリー・ヴォーン・ワトキンスは何歳で亡くなりましたか？</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中間回答 ハリー・ヴォーン・ワトキンスは69歳でした。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歳でした。</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700">
                <a:solidFill>
                  <a:schemeClr val="accent3"/>
                </a:solidFill>
                <a:latin typeface="Proxima Nova"/>
                <a:ea typeface="Proxima Nova"/>
                <a:cs typeface="Proxima Nova"/>
                <a:sym typeface="Proxima Nova"/>
              </a:rPr>
              <a:t>最終的な答えは、ハリー・ヴォーン・ワトキンスです。</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0" y="0"/>
            <a:ext cx="9144000" cy="50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64827"/>
              <a:buNone/>
            </a:pPr>
            <a:r>
              <a:rPr lang="ja" sz="1569" u="sng"/>
              <a:t>Self-RAG: Learning to Retrieve, Generate, and Critique through Self-Reflection</a:t>
            </a:r>
            <a:r>
              <a:rPr lang="ja" sz="1569" u="sng"/>
              <a:t> 2023</a:t>
            </a:r>
            <a:endParaRPr sz="1469" u="sng"/>
          </a:p>
          <a:p>
            <a:pPr indent="0" lvl="0" marL="0" rtl="0" algn="l">
              <a:spcBef>
                <a:spcPts val="1200"/>
              </a:spcBef>
              <a:spcAft>
                <a:spcPts val="0"/>
              </a:spcAft>
              <a:buSzPct val="92500"/>
              <a:buNone/>
            </a:pPr>
            <a:r>
              <a:rPr lang="ja" sz="1100"/>
              <a:t>概要</a:t>
            </a:r>
            <a:br>
              <a:rPr lang="ja" sz="722"/>
            </a:br>
            <a:r>
              <a:rPr lang="ja" sz="822"/>
              <a:t>大規模言語モデル（LLM）における事実の不正確さの問題に取り組んでいます。著者らは、セルフリフレクティブ・リトリーバル・オーグメンテッド・ジェネレーション（SELF-RAG）フレームワークを導入し、リトリーバルおよびセルフリフレクションのメカニズムを組み込むことで、LMの生成品質と事実の正確性を向上させることを目指しています</a:t>
            </a:r>
            <a:endParaRPr sz="822"/>
          </a:p>
          <a:p>
            <a:pPr indent="0" lvl="0" marL="0" rtl="0" algn="l">
              <a:spcBef>
                <a:spcPts val="1200"/>
              </a:spcBef>
              <a:spcAft>
                <a:spcPts val="0"/>
              </a:spcAft>
              <a:buSzPct val="92500"/>
              <a:buNone/>
            </a:pPr>
            <a:r>
              <a:rPr lang="ja" sz="1100"/>
              <a:t>新規性</a:t>
            </a:r>
            <a:br>
              <a:rPr lang="ja" sz="1100"/>
            </a:br>
            <a:r>
              <a:rPr lang="ja" sz="800"/>
              <a:t>SELF-RAGの革新性は、適応的に関連するパッセージを要求し、テキストを生成し、</a:t>
            </a:r>
            <a:br>
              <a:rPr lang="ja" sz="800"/>
            </a:br>
            <a:r>
              <a:rPr lang="ja" sz="800"/>
              <a:t>特別なトークンであるリフレクショントークンを使用して、取得したパッセージと</a:t>
            </a:r>
            <a:br>
              <a:rPr lang="ja" sz="800"/>
            </a:br>
            <a:r>
              <a:rPr lang="ja" sz="800"/>
              <a:t>自身の出力を批判的に検討する能力にあります。</a:t>
            </a:r>
            <a:br>
              <a:rPr lang="ja" sz="800"/>
            </a:br>
            <a:r>
              <a:rPr lang="ja" sz="800"/>
              <a:t>これは、既存のリトリーバル・オーグメンテッド・ジェネレーション（RAG）方法とは異なり、</a:t>
            </a:r>
            <a:br>
              <a:rPr lang="ja" sz="800"/>
            </a:br>
            <a:r>
              <a:rPr lang="ja" sz="800"/>
              <a:t>手元のタスクに関連性を評価することなく固定された文書の数を取得するものです。</a:t>
            </a:r>
            <a:endParaRPr sz="1100"/>
          </a:p>
          <a:p>
            <a:pPr indent="0" lvl="0" marL="0" rtl="0" algn="l">
              <a:spcBef>
                <a:spcPts val="1200"/>
              </a:spcBef>
              <a:spcAft>
                <a:spcPts val="0"/>
              </a:spcAft>
              <a:buSzPct val="92500"/>
              <a:buNone/>
            </a:pPr>
            <a:r>
              <a:rPr lang="ja" sz="1100"/>
              <a:t>手法</a:t>
            </a:r>
            <a:endParaRPr sz="1100"/>
          </a:p>
          <a:p>
            <a:pPr indent="0" lvl="0" marL="0" rtl="0" algn="l">
              <a:spcBef>
                <a:spcPts val="1200"/>
              </a:spcBef>
              <a:spcAft>
                <a:spcPts val="0"/>
              </a:spcAft>
              <a:buSzPct val="140920"/>
              <a:buNone/>
            </a:pPr>
            <a:br>
              <a:rPr lang="ja" sz="722"/>
            </a:br>
            <a:r>
              <a:rPr lang="ja" sz="822"/>
              <a:t>SELF-RAGは、以下のように動作するエンドツーエンドのトレーニング可能な</a:t>
            </a:r>
            <a:br>
              <a:rPr lang="ja" sz="822"/>
            </a:br>
            <a:r>
              <a:rPr lang="ja" sz="822"/>
              <a:t>フレームワークとして設計されています：</a:t>
            </a:r>
            <a:br>
              <a:rPr lang="ja" sz="822"/>
            </a:br>
            <a:r>
              <a:rPr lang="ja" sz="822"/>
              <a:t>1. 入力プロンプトが与えられると、モデルはまず、取得したパッセージで</a:t>
            </a:r>
            <a:br>
              <a:rPr lang="ja" sz="822"/>
            </a:br>
            <a:r>
              <a:rPr lang="ja" sz="822"/>
              <a:t>次の生成を拡張するかどうかを決定します（リトリーブトークン）。</a:t>
            </a:r>
            <a:br>
              <a:rPr lang="ja" sz="822"/>
            </a:br>
            <a:r>
              <a:rPr lang="ja" sz="822"/>
              <a:t>2. リトリーバルが必要とされると、関連するパッセージを取得し、</a:t>
            </a:r>
            <a:br>
              <a:rPr lang="ja" sz="822"/>
            </a:br>
            <a:r>
              <a:rPr lang="ja" sz="822"/>
              <a:t>それらの関連性を評価します（ISRELトークン）。</a:t>
            </a:r>
            <a:br>
              <a:rPr lang="ja" sz="822"/>
            </a:br>
            <a:r>
              <a:rPr lang="ja" sz="822"/>
              <a:t>3. モデルは、タスクの出力を生成しながら、出力の事実サポート（ISSUPトークン）</a:t>
            </a:r>
            <a:br>
              <a:rPr lang="ja" sz="822"/>
            </a:br>
            <a:r>
              <a:rPr lang="ja" sz="822"/>
              <a:t>および全体の有用性（ISUSEトークン）を評価するための批評トークンを同時に生成します。</a:t>
            </a:r>
            <a:br>
              <a:rPr lang="ja" sz="822"/>
            </a:br>
            <a:r>
              <a:rPr lang="ja" sz="822"/>
              <a:t>4. モデルはこれらのリフレクショントークンを考慮した再ランキングメカニズムを使用して、</a:t>
            </a:r>
            <a:br>
              <a:rPr lang="ja" sz="822"/>
            </a:br>
            <a:r>
              <a:rPr lang="ja" sz="822"/>
              <a:t>最良の出力セグメントを選択します。</a:t>
            </a:r>
            <a:br>
              <a:rPr lang="ja" sz="822"/>
            </a:br>
            <a:r>
              <a:rPr lang="ja" sz="822"/>
              <a:t>SELF-RAGは、リフレクショントークンに割り当てられた重みを調整することで、</a:t>
            </a:r>
            <a:br>
              <a:rPr lang="ja" sz="822"/>
            </a:br>
            <a:r>
              <a:rPr lang="ja" sz="822"/>
              <a:t>リトリーバルの頻度やモデルの振る舞いを制御するため、</a:t>
            </a:r>
            <a:br>
              <a:rPr lang="ja" sz="822"/>
            </a:br>
            <a:r>
              <a:rPr lang="ja" sz="822"/>
              <a:t>推論時にさらにカスタマイズすることができます。</a:t>
            </a:r>
            <a:endParaRPr sz="822"/>
          </a:p>
          <a:p>
            <a:pPr indent="0" lvl="0" marL="0" rtl="0" algn="l">
              <a:spcBef>
                <a:spcPts val="1200"/>
              </a:spcBef>
              <a:spcAft>
                <a:spcPts val="0"/>
              </a:spcAft>
              <a:buSzPct val="90683"/>
              <a:buNone/>
            </a:pPr>
            <a:r>
              <a:t/>
            </a:r>
            <a:endParaRPr sz="1122"/>
          </a:p>
          <a:p>
            <a:pPr indent="0" lvl="0" marL="0" rtl="0" algn="l">
              <a:spcBef>
                <a:spcPts val="1200"/>
              </a:spcBef>
              <a:spcAft>
                <a:spcPts val="0"/>
              </a:spcAft>
              <a:buSzPct val="90683"/>
              <a:buNone/>
            </a:pPr>
            <a:r>
              <a:t/>
            </a:r>
            <a:endParaRPr sz="1122"/>
          </a:p>
          <a:p>
            <a:pPr indent="0" lvl="0" marL="0" rtl="0" algn="l">
              <a:spcBef>
                <a:spcPts val="1200"/>
              </a:spcBef>
              <a:spcAft>
                <a:spcPts val="1200"/>
              </a:spcAft>
              <a:buSzPct val="90683"/>
              <a:buNone/>
            </a:pPr>
            <a:r>
              <a:rPr lang="ja" sz="1122"/>
              <a:t>結果</a:t>
            </a:r>
            <a:br>
              <a:rPr lang="ja" sz="1122"/>
            </a:br>
            <a:r>
              <a:rPr lang="ja" sz="822"/>
              <a:t>推論および長文生成を含む6つの多様なタスクでの実験的なテストでは、SELF-RAGが最先端のLLMや既存のリトリーバル・オーグメンテッド・モデルに比べて、出力の品質、事実性、および引用の正確性において著しく優れていることが示されました。特に、SELF-RAGは、ChatGPTやリトリーバル・オーグメンテッドのLlama2-chatモデルに比べて、オープンドメインのQA、推論、および事実検証タスクにおいて改善が見られました。著者らはまた、パフォーマンスの向上とモデルのカスタマイズのためのリフレクショントークンのトレーニングと推論の有効性の証拠も提供しています。</a:t>
            </a:r>
            <a:endParaRPr sz="1100"/>
          </a:p>
        </p:txBody>
      </p:sp>
      <p:pic>
        <p:nvPicPr>
          <p:cNvPr id="400" name="Google Shape;400;p53"/>
          <p:cNvPicPr preferRelativeResize="0"/>
          <p:nvPr/>
        </p:nvPicPr>
        <p:blipFill>
          <a:blip r:embed="rId3">
            <a:alphaModFix/>
          </a:blip>
          <a:stretch>
            <a:fillRect/>
          </a:stretch>
        </p:blipFill>
        <p:spPr>
          <a:xfrm>
            <a:off x="61750" y="2007175"/>
            <a:ext cx="4203599" cy="2272100"/>
          </a:xfrm>
          <a:prstGeom prst="rect">
            <a:avLst/>
          </a:prstGeom>
          <a:noFill/>
          <a:ln>
            <a:noFill/>
          </a:ln>
        </p:spPr>
      </p:pic>
      <p:pic>
        <p:nvPicPr>
          <p:cNvPr id="401" name="Google Shape;401;p53"/>
          <p:cNvPicPr preferRelativeResize="0"/>
          <p:nvPr/>
        </p:nvPicPr>
        <p:blipFill>
          <a:blip r:embed="rId4">
            <a:alphaModFix/>
          </a:blip>
          <a:stretch>
            <a:fillRect/>
          </a:stretch>
        </p:blipFill>
        <p:spPr>
          <a:xfrm>
            <a:off x="4294550" y="1050750"/>
            <a:ext cx="4849450" cy="32285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1" type="body"/>
          </p:nvPr>
        </p:nvSpPr>
        <p:spPr>
          <a:xfrm>
            <a:off x="0" y="0"/>
            <a:ext cx="9144000" cy="504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69239"/>
              <a:buNone/>
            </a:pPr>
            <a:r>
              <a:rPr lang="ja" sz="1469" u="sng"/>
              <a:t>Enhancing Zero-Shot Chain-of-Thought Reasoning in Large Language Models through Logic</a:t>
            </a:r>
            <a:r>
              <a:rPr lang="ja" sz="1469" u="sng"/>
              <a:t> 2023  </a:t>
            </a:r>
            <a:endParaRPr sz="1469" u="sng"/>
          </a:p>
          <a:p>
            <a:pPr indent="0" lvl="0" marL="0" rtl="0" algn="l">
              <a:spcBef>
                <a:spcPts val="1200"/>
              </a:spcBef>
              <a:spcAft>
                <a:spcPts val="0"/>
              </a:spcAft>
              <a:buSzPct val="92500"/>
              <a:buNone/>
            </a:pPr>
            <a:r>
              <a:rPr lang="ja" sz="1100"/>
              <a:t>概要</a:t>
            </a:r>
            <a:br>
              <a:rPr lang="ja" sz="722"/>
            </a:br>
            <a:r>
              <a:rPr lang="ja" sz="722"/>
              <a:t>プロンプトフレームワークLogical Chain-of-Thought(LogiCoT)を提案。CoTを発展させ生成の際に論理的な整合性をチェックするようにします。https://github.com/csitfun/LogiCoT</a:t>
            </a:r>
            <a:endParaRPr sz="722"/>
          </a:p>
          <a:p>
            <a:pPr indent="0" lvl="0" marL="0" rtl="0" algn="l">
              <a:spcBef>
                <a:spcPts val="1200"/>
              </a:spcBef>
              <a:spcAft>
                <a:spcPts val="0"/>
              </a:spcAft>
              <a:buSzPct val="92500"/>
              <a:buNone/>
            </a:pPr>
            <a:r>
              <a:rPr lang="ja" sz="1100"/>
              <a:t>手法</a:t>
            </a:r>
            <a:br>
              <a:rPr lang="ja" sz="1100"/>
            </a:br>
            <a:r>
              <a:rPr lang="ja" sz="722"/>
              <a:t>CoTでは途中の生成失敗(赤)により残りの推論が信用できなくなります。対策としてLogiCoTでは思考・検証・修正のプロンプトを作成。検証に合格した(青)物を採用し、合格しなかったものを修正(黄)します。</a:t>
            </a:r>
            <a:endParaRPr sz="722"/>
          </a:p>
          <a:p>
            <a:pPr indent="0" lvl="0" marL="0" rtl="0" algn="l">
              <a:spcBef>
                <a:spcPts val="1200"/>
              </a:spcBef>
              <a:spcAft>
                <a:spcPts val="0"/>
              </a:spcAft>
              <a:buSzPct val="92500"/>
              <a:buNone/>
            </a:pPr>
            <a:r>
              <a:rPr lang="ja" sz="1100"/>
              <a:t>プロンプト例</a:t>
            </a:r>
            <a:br>
              <a:rPr lang="ja" sz="1100"/>
            </a:br>
            <a:r>
              <a:rPr lang="ja" sz="722"/>
              <a:t>成功事例</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endParaRPr sz="722"/>
          </a:p>
          <a:p>
            <a:pPr indent="0" lvl="0" marL="0" rtl="0" algn="l">
              <a:spcBef>
                <a:spcPts val="1200"/>
              </a:spcBef>
              <a:spcAft>
                <a:spcPts val="0"/>
              </a:spcAft>
              <a:buNone/>
            </a:pPr>
            <a:r>
              <a:rPr lang="ja" sz="722"/>
              <a:t>回答:</a:t>
            </a:r>
            <a:br>
              <a:rPr lang="ja" sz="722"/>
            </a:br>
            <a:r>
              <a:rPr lang="ja" sz="722"/>
              <a:t>#1. 最初に、テリーが30日間で購入する必要がある4つ入りのヨーグルトのパックの数を決定する必要があります。</a:t>
            </a:r>
            <a:br>
              <a:rPr lang="ja" sz="722"/>
            </a:br>
            <a:r>
              <a:rPr lang="ja" sz="722"/>
              <a:t>これを行うには、30を4で割ります: 30 / 4 = 7.5</a:t>
            </a:r>
            <a:br>
              <a:rPr lang="ja" sz="722"/>
            </a:br>
            <a:r>
              <a:rPr lang="ja" sz="722"/>
              <a:t>#2. テリーはパックの一部を購入することはできませんので、最も近い整数に切り上げます: 8</a:t>
            </a:r>
            <a:br>
              <a:rPr lang="ja" sz="722"/>
            </a:br>
            <a:r>
              <a:rPr lang="ja" sz="722"/>
              <a:t>#3. 次に、テリーが購入する個々のヨーグルトの数を決定する必要があります。</a:t>
            </a:r>
            <a:br>
              <a:rPr lang="ja" sz="722"/>
            </a:br>
            <a:r>
              <a:rPr lang="ja" sz="722"/>
              <a:t>これを行うには、パックの数にパックあたりのヨーグルトの数を掛けます: 8 * 4 = 32</a:t>
            </a:r>
            <a:br>
              <a:rPr lang="ja" sz="722"/>
            </a:br>
            <a:r>
              <a:rPr lang="ja" sz="722"/>
              <a:t>#4. 最終的に、テリーがヨーグルトに使う金額を決定する必要があります。</a:t>
            </a:r>
            <a:br>
              <a:rPr lang="ja" sz="722"/>
            </a:br>
            <a:r>
              <a:rPr lang="ja" sz="722"/>
              <a:t>これを行うには、ヨーグルトの総数をドルあたりのヨーグルトの数で割ります: 32 / 4 = 8</a:t>
            </a:r>
            <a:br>
              <a:rPr lang="ja" sz="722"/>
            </a:br>
            <a:r>
              <a:rPr lang="ja" sz="722"/>
              <a:t>したがって、テリーは30日間で$8.00をヨーグルトに使います。</a:t>
            </a:r>
            <a:endParaRPr sz="722"/>
          </a:p>
          <a:p>
            <a:pPr indent="0" lvl="0" marL="0" rtl="0" algn="l">
              <a:spcBef>
                <a:spcPts val="1200"/>
              </a:spcBef>
              <a:spcAft>
                <a:spcPts val="1200"/>
              </a:spcAft>
              <a:buNone/>
            </a:pPr>
            <a:r>
              <a:rPr lang="ja" sz="722"/>
              <a:t>ステップ#1の確認</a:t>
            </a:r>
            <a:br>
              <a:rPr lang="ja" sz="722"/>
            </a:br>
            <a:r>
              <a:rPr lang="ja" sz="722"/>
              <a:t>質問: テリーは1日にヨーグルトを2つ食べます。現在ヨーグルトが4つで$5.00のセール中です。</a:t>
            </a:r>
            <a:br>
              <a:rPr lang="ja" sz="722"/>
            </a:br>
            <a:r>
              <a:rPr lang="ja" sz="722"/>
              <a:t>30日間で彼はヨーグルトにいくら使うでしょうか？ステップバイステップで考えてみましょう。</a:t>
            </a:r>
            <a:br>
              <a:rPr lang="ja" sz="722"/>
            </a:br>
            <a:r>
              <a:rPr lang="ja" sz="722"/>
              <a:t>回答:</a:t>
            </a:r>
            <a:br>
              <a:rPr lang="ja" sz="722"/>
            </a:br>
            <a:r>
              <a:rPr lang="ja" sz="722"/>
              <a:t>ステップ#1の次のステップの確認:</a:t>
            </a:r>
            <a:br>
              <a:rPr lang="ja" sz="722"/>
            </a:br>
            <a:r>
              <a:rPr lang="ja" sz="722"/>
              <a:t>#1. 最初に、テリーが30日間で購入する必要がある4つ入りのヨーグルトのパックの数を決定する必要があります。これを行うには、30を4で割ります: 30 / 4 = 7.5</a:t>
            </a:r>
            <a:br>
              <a:rPr lang="ja" sz="722"/>
            </a:br>
            <a:r>
              <a:rPr lang="ja" sz="722"/>
              <a:t>異なるレビュー（XとY）をチェックしましょう。</a:t>
            </a:r>
            <a:br>
              <a:rPr lang="ja" sz="722"/>
            </a:br>
            <a:r>
              <a:rPr lang="ja" sz="722"/>
              <a:t>より妥当な方をサポートし、もう一方を批判してください。</a:t>
            </a:r>
            <a:br>
              <a:rPr lang="ja" sz="722"/>
            </a:br>
            <a:r>
              <a:rPr lang="ja" sz="722"/>
              <a:t>レビューX: &lt;レビュー&gt; ステップ#1は真実です。なぜならテリーは1日に2つのヨーグルトを食べ、それぞれのパックには4つのヨーグルトが入っています。したがって、テリーが30日間で購入する必要がある4つ入りのヨーグルトのパックの数を決定するためには、30を4で割る必要があります。 &lt;/レビュー&gt;</a:t>
            </a:r>
            <a:br>
              <a:rPr lang="ja" sz="722"/>
            </a:br>
            <a:r>
              <a:rPr lang="ja" sz="722"/>
              <a:t>レビューY: &lt;レビュー&gt; ステップ#1は誤りです。なぜなら質問はテリーが1日に2つのヨーグルトを食べると述べており、4つではありません。したがって、テリーが30日間で購入する必要がある4つ入りのヨーグルトのパックの数を仮定することはできません。</a:t>
            </a:r>
            <a:br>
              <a:rPr lang="ja" sz="722"/>
            </a:br>
            <a:r>
              <a:rPr lang="ja" sz="722"/>
              <a:t>代わりに、30日間でテリーが購入する必要がある個々のヨーグルトの数を計算する必要があります。テリーは1日に2つのヨーグルトを食べるので、2を30で掛けます: 2 * 30 = 60。</a:t>
            </a:r>
            <a:br>
              <a:rPr lang="ja" sz="722"/>
            </a:br>
            <a:r>
              <a:rPr lang="ja" sz="722"/>
              <a:t>次に、個々のヨーグルトのコストを決定する必要があります。セール価格は4つのヨーグルトで$5.00なので、それぞれのヨーグルトは$5.00 / 4 = $1.25です。</a:t>
            </a:r>
            <a:br>
              <a:rPr lang="ja" sz="722"/>
            </a:br>
            <a:r>
              <a:rPr lang="ja" sz="722"/>
              <a:t>最後に、30日間でテリーがヨーグルトに使う金額を計算することができます。ヨーグルトの数（60）をヨーグルトあたりのコスト（$1.25）で掛けると、60 * $1.25 = $75になります。</a:t>
            </a:r>
            <a:br>
              <a:rPr lang="ja" sz="722"/>
            </a:br>
            <a:r>
              <a:rPr lang="ja" sz="722"/>
              <a:t>したがって、テリーは30日間で$75をヨーグルトに使います。 &lt;/レビュー&gt;</a:t>
            </a:r>
            <a:br>
              <a:rPr lang="ja" sz="722"/>
            </a:br>
            <a:r>
              <a:rPr lang="ja" sz="722"/>
              <a:t>それでは一つずつ分析してみましょう:</a:t>
            </a:r>
            <a:br>
              <a:rPr lang="ja" sz="722"/>
            </a:br>
            <a:r>
              <a:rPr lang="ja" sz="722"/>
              <a:t>I. ステップ#1の確認をサポートするための前提と前のステップは何ですか？（サポートとして正確な引用を引用してください。）</a:t>
            </a:r>
            <a:br>
              <a:rPr lang="ja" sz="722"/>
            </a:br>
            <a:r>
              <a:rPr lang="ja" sz="722"/>
              <a:t>II. 誤っているレビューを批判してください。（検討中のステップが一度に問題全体に取り組む必要はありません。）</a:t>
            </a:r>
            <a:br>
              <a:rPr lang="ja" sz="722"/>
            </a:br>
            <a:r>
              <a:rPr lang="ja" sz="722"/>
              <a:t>最後に、ステップ#1が真実か偽かを特定してください。</a:t>
            </a:r>
            <a:br>
              <a:rPr lang="ja" sz="722"/>
            </a:br>
            <a:r>
              <a:rPr lang="ja" sz="722"/>
              <a:t>分析と結論:</a:t>
            </a:r>
            <a:br>
              <a:rPr lang="ja" sz="722"/>
            </a:br>
            <a:r>
              <a:rPr lang="ja" sz="722"/>
              <a:t>I. ステップ#1の確認をサポートする前提は、テリーが1日に2つのヨーグルトを食べ、ヨーグルトが4つで$5.00のセール中であるということです。</a:t>
            </a:r>
            <a:br>
              <a:rPr lang="ja" sz="722"/>
            </a:br>
            <a:r>
              <a:rPr lang="ja" sz="722"/>
              <a:t>II. 誤っているレビュー（レビューX）は、質問で与えられた情報を誤解しており、テリーが1日に4つのヨーグルトを食べると誤解しています。これは質問文にはなく、テリーは1日に2つのヨーグルトを食べると述べています。</a:t>
            </a:r>
            <a:br>
              <a:rPr lang="ja" sz="722"/>
            </a:br>
            <a:r>
              <a:rPr lang="ja" sz="722"/>
              <a:t>最終結論: ステップ#1は偽です。レビューYの分析が正しいです。</a:t>
            </a:r>
            <a:endParaRPr sz="722"/>
          </a:p>
        </p:txBody>
      </p:sp>
      <p:pic>
        <p:nvPicPr>
          <p:cNvPr id="407" name="Google Shape;407;p54"/>
          <p:cNvPicPr preferRelativeResize="0"/>
          <p:nvPr/>
        </p:nvPicPr>
        <p:blipFill>
          <a:blip r:embed="rId3">
            <a:alphaModFix/>
          </a:blip>
          <a:stretch>
            <a:fillRect/>
          </a:stretch>
        </p:blipFill>
        <p:spPr>
          <a:xfrm>
            <a:off x="4128550" y="1097575"/>
            <a:ext cx="2448050" cy="1975600"/>
          </a:xfrm>
          <a:prstGeom prst="rect">
            <a:avLst/>
          </a:prstGeom>
          <a:noFill/>
          <a:ln>
            <a:noFill/>
          </a:ln>
        </p:spPr>
      </p:pic>
      <p:pic>
        <p:nvPicPr>
          <p:cNvPr id="408" name="Google Shape;408;p54"/>
          <p:cNvPicPr preferRelativeResize="0"/>
          <p:nvPr/>
        </p:nvPicPr>
        <p:blipFill>
          <a:blip r:embed="rId4">
            <a:alphaModFix/>
          </a:blip>
          <a:stretch>
            <a:fillRect/>
          </a:stretch>
        </p:blipFill>
        <p:spPr>
          <a:xfrm>
            <a:off x="6768613" y="1097575"/>
            <a:ext cx="2177960" cy="197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69" u="sng"/>
              <a:t>Element-aware Summarization with Large Language Models: Expert-aligned Evaluation and Chain-of-Thought Method</a:t>
            </a:r>
            <a:r>
              <a:rPr lang="ja" sz="1269" u="sng"/>
              <a:t> 2023  </a:t>
            </a:r>
            <a:endParaRPr sz="1269" u="sng"/>
          </a:p>
          <a:p>
            <a:pPr indent="0" lvl="0" marL="0" rtl="0" algn="l">
              <a:spcBef>
                <a:spcPts val="1200"/>
              </a:spcBef>
              <a:spcAft>
                <a:spcPts val="0"/>
              </a:spcAft>
              <a:buSzPts val="1018"/>
              <a:buNone/>
            </a:pPr>
            <a:r>
              <a:rPr lang="ja" sz="1100"/>
              <a:t>概要</a:t>
            </a:r>
            <a:br>
              <a:rPr lang="ja" sz="722"/>
            </a:br>
            <a:r>
              <a:rPr lang="ja" sz="722"/>
              <a:t>コミュニケーション理論[Lasswell's model of communication](https://en.wikipedia.org/wiki/Lasswell%27s_model_of_communication)を基に概要を要約するSummary Chain-of-Thought (SumCoT) を提案</a:t>
            </a:r>
            <a:br>
              <a:rPr lang="ja" sz="722"/>
            </a:br>
            <a:r>
              <a:rPr lang="ja" sz="722"/>
              <a:t>要約したいデータからエンティティ、日付、発生している出来事、結果を抽出します。この抽出結果を基に可能な限り多くのノイズを除去し、そのデータを使用して要約を実施します。</a:t>
            </a:r>
            <a:br>
              <a:rPr lang="ja" sz="722"/>
            </a:br>
            <a:r>
              <a:rPr lang="ja" sz="722"/>
              <a:t>https://github.com/Alsace08/SumCoT</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1100"/>
          </a:p>
          <a:p>
            <a:pPr indent="0" lvl="0" marL="0" rtl="0" algn="l">
              <a:spcBef>
                <a:spcPts val="1200"/>
              </a:spcBef>
              <a:spcAft>
                <a:spcPts val="0"/>
              </a:spcAft>
              <a:buSzPts val="1018"/>
              <a:buNone/>
            </a:pPr>
            <a:r>
              <a:rPr lang="ja" sz="1100"/>
              <a:t>プロンプト</a:t>
            </a:r>
            <a:endParaRPr sz="722"/>
          </a:p>
          <a:p>
            <a:pPr indent="0" lvl="0" marL="0" rtl="0" algn="l">
              <a:spcBef>
                <a:spcPts val="1200"/>
              </a:spcBef>
              <a:spcAft>
                <a:spcPts val="1200"/>
              </a:spcAft>
              <a:buSzPts val="1018"/>
              <a:buNone/>
            </a:pPr>
            <a:r>
              <a:rPr lang="ja" sz="722"/>
              <a:t>ノイズ除去:</a:t>
            </a:r>
            <a:br>
              <a:rPr lang="ja" sz="722"/>
            </a:br>
            <a:r>
              <a:rPr lang="ja" sz="722"/>
              <a:t>What are the important entities in this document?    この文書で重要な主体は何か？</a:t>
            </a:r>
            <a:br>
              <a:rPr lang="ja" sz="722"/>
            </a:br>
            <a:r>
              <a:rPr lang="ja" sz="722"/>
              <a:t>What are the important dates in this document?       この文書で重要な日付は何か？</a:t>
            </a:r>
            <a:br>
              <a:rPr lang="ja" sz="722"/>
            </a:br>
            <a:r>
              <a:rPr lang="ja" sz="722"/>
              <a:t>What events are happening in this document?         この文書ではどんな出来事が起きているのか？</a:t>
            </a:r>
            <a:br>
              <a:rPr lang="ja" sz="722"/>
            </a:br>
            <a:r>
              <a:rPr lang="ja" sz="722"/>
              <a:t>What is the result of these events?                             これらの出来事の結果は何ですか？</a:t>
            </a:r>
            <a:br>
              <a:rPr lang="ja" sz="722"/>
            </a:br>
            <a:r>
              <a:rPr lang="ja" sz="722"/>
              <a:t>Please answer the above questions:                          以上の質問に答えてください：</a:t>
            </a:r>
            <a:endParaRPr sz="722"/>
          </a:p>
        </p:txBody>
      </p:sp>
      <p:pic>
        <p:nvPicPr>
          <p:cNvPr id="414" name="Google Shape;414;p55"/>
          <p:cNvPicPr preferRelativeResize="0"/>
          <p:nvPr/>
        </p:nvPicPr>
        <p:blipFill>
          <a:blip r:embed="rId3">
            <a:alphaModFix/>
          </a:blip>
          <a:stretch>
            <a:fillRect/>
          </a:stretch>
        </p:blipFill>
        <p:spPr>
          <a:xfrm>
            <a:off x="4675650" y="1310525"/>
            <a:ext cx="3790700" cy="1913851"/>
          </a:xfrm>
          <a:prstGeom prst="rect">
            <a:avLst/>
          </a:prstGeom>
          <a:noFill/>
          <a:ln>
            <a:noFill/>
          </a:ln>
        </p:spPr>
      </p:pic>
      <p:pic>
        <p:nvPicPr>
          <p:cNvPr id="415" name="Google Shape;415;p55"/>
          <p:cNvPicPr preferRelativeResize="0"/>
          <p:nvPr/>
        </p:nvPicPr>
        <p:blipFill>
          <a:blip r:embed="rId4">
            <a:alphaModFix/>
          </a:blip>
          <a:stretch>
            <a:fillRect/>
          </a:stretch>
        </p:blipFill>
        <p:spPr>
          <a:xfrm>
            <a:off x="549950" y="1310525"/>
            <a:ext cx="3158400" cy="1913848"/>
          </a:xfrm>
          <a:prstGeom prst="rect">
            <a:avLst/>
          </a:prstGeom>
          <a:noFill/>
          <a:ln>
            <a:noFill/>
          </a:ln>
        </p:spPr>
      </p:pic>
      <p:sp>
        <p:nvSpPr>
          <p:cNvPr id="416" name="Google Shape;416;p55"/>
          <p:cNvSpPr txBox="1"/>
          <p:nvPr/>
        </p:nvSpPr>
        <p:spPr>
          <a:xfrm>
            <a:off x="4167525" y="3798175"/>
            <a:ext cx="4849500" cy="9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722">
                <a:solidFill>
                  <a:schemeClr val="accent3"/>
                </a:solidFill>
                <a:latin typeface="Proxima Nova"/>
                <a:ea typeface="Proxima Nova"/>
                <a:cs typeface="Proxima Nova"/>
                <a:sym typeface="Proxima Nova"/>
              </a:rPr>
              <a:t>最終の要約: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以上の情報を統合し、記事をまとめましょう：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Let's integrate the above information and summarize the article in one sentence:    上記の情報を統合し、記事を一文で要約しましょう：</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上記の記事を要約してください：</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Summarize the above article in one sentence:     上記の記事を一文で要約しなさい：</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Instructive Dialogue Summarization with Query Aggregations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対話要約をクエリの調整を行うInstructDS(Instructive Dialogue Summarization)提案。クエリベースの要約をクエリ・対話・要約のトリプル(QDS)の３項を合成する3段階のアプローチを使い要約を行う</a:t>
            </a:r>
            <a:br>
              <a:rPr lang="ja" sz="722"/>
            </a:br>
            <a:r>
              <a:rPr lang="ja" sz="722"/>
              <a:t>InstructDSはユーザーの指示を明示的に考慮しながら対話を要約するテキスト生成モデル</a:t>
            </a:r>
            <a:br>
              <a:rPr lang="ja" sz="722"/>
            </a:br>
            <a:r>
              <a:rPr lang="ja" sz="1100"/>
              <a:t>手法</a:t>
            </a:r>
            <a:br>
              <a:rPr lang="ja" sz="722"/>
            </a:br>
            <a:r>
              <a:rPr lang="ja" sz="722"/>
              <a:t>クエリ・対話・要約のトリプルの生成</a:t>
            </a:r>
            <a:br>
              <a:rPr lang="ja" sz="722"/>
            </a:br>
            <a:r>
              <a:rPr lang="ja" sz="722"/>
              <a:t>1. 完全な要約からクエリを生成: Flan-T5-XLというモデルを使用して、クエリ生成のための質問生成能力を活用し、複数の候補クエリを生成</a:t>
            </a:r>
            <a:br>
              <a:rPr lang="ja" sz="722"/>
            </a:br>
            <a:r>
              <a:rPr lang="ja" sz="722"/>
              <a:t>質問生成能力を使ってクエリを生成</a:t>
            </a:r>
            <a:br>
              <a:rPr lang="ja" sz="722"/>
            </a:br>
            <a:r>
              <a:rPr lang="ja" sz="722"/>
              <a:t>2. クエリのフィルタリング: 生成されたクエリの中から回答不可能なクエリや重複するクエリを取り除く</a:t>
            </a:r>
            <a:br>
              <a:rPr lang="ja" sz="722"/>
            </a:br>
            <a:r>
              <a:rPr lang="ja" sz="722"/>
              <a:t>クエリのバリデーションと多様性を確保するために、テキストベースのフィルタリングと意味ベースのフィルタリングの実施</a:t>
            </a:r>
            <a:br>
              <a:rPr lang="ja" sz="722"/>
            </a:br>
            <a:r>
              <a:rPr lang="ja" sz="722"/>
              <a:t>テキストベースのフィルタリングでは、モデルXを使用してクエリのバリデーションを実施。</a:t>
            </a:r>
            <a:br>
              <a:rPr lang="ja" sz="722"/>
            </a:br>
            <a:r>
              <a:rPr lang="ja" sz="722"/>
              <a:t>意味ベースのフィルタリングでは、類似するクエリを削除。 </a:t>
            </a:r>
            <a:br>
              <a:rPr lang="ja" sz="722"/>
            </a:br>
            <a:r>
              <a:rPr lang="ja" sz="722"/>
              <a:t>意味ベースのフィルタリングでは、類似度スコアを計算するために正規化されたBERTScoreを使用し、類似しているクエリを削除</a:t>
            </a:r>
            <a:br>
              <a:rPr lang="ja" sz="722"/>
            </a:br>
            <a:r>
              <a:rPr lang="ja" sz="722"/>
              <a:t>3. クエリに基づいた要約の生成: クエリと完全な要約を入力として使用し、より密度の高い要約を生成</a:t>
            </a:r>
            <a:endParaRPr sz="722"/>
          </a:p>
          <a:p>
            <a:pPr indent="0" lvl="0" marL="0" rtl="0" algn="l">
              <a:spcBef>
                <a:spcPts val="1200"/>
              </a:spcBef>
              <a:spcAft>
                <a:spcPts val="1200"/>
              </a:spcAft>
              <a:buSzPts val="1018"/>
              <a:buNone/>
            </a:pPr>
            <a:r>
              <a:rPr lang="ja" sz="722"/>
              <a:t>モデルXによるクエリベースの要約の生成は困難であり、逆に要約からクエリベースの要約を生成することは比較的簡単で、</a:t>
            </a:r>
            <a:br>
              <a:rPr lang="ja" sz="722"/>
            </a:br>
            <a:r>
              <a:rPr lang="ja" sz="722"/>
              <a:t>より簡潔で構造化された情報源から情報を抽出することができるため、品質が保証されます </a:t>
            </a:r>
            <a:endParaRPr sz="722"/>
          </a:p>
        </p:txBody>
      </p:sp>
      <p:pic>
        <p:nvPicPr>
          <p:cNvPr id="422" name="Google Shape;422;p56"/>
          <p:cNvPicPr preferRelativeResize="0"/>
          <p:nvPr/>
        </p:nvPicPr>
        <p:blipFill>
          <a:blip r:embed="rId3">
            <a:alphaModFix/>
          </a:blip>
          <a:stretch>
            <a:fillRect/>
          </a:stretch>
        </p:blipFill>
        <p:spPr>
          <a:xfrm>
            <a:off x="5895825" y="1093500"/>
            <a:ext cx="3120750" cy="3524725"/>
          </a:xfrm>
          <a:prstGeom prst="rect">
            <a:avLst/>
          </a:prstGeom>
          <a:noFill/>
          <a:ln>
            <a:noFill/>
          </a:ln>
        </p:spPr>
      </p:pic>
      <p:pic>
        <p:nvPicPr>
          <p:cNvPr id="423" name="Google Shape;423;p56"/>
          <p:cNvPicPr preferRelativeResize="0"/>
          <p:nvPr/>
        </p:nvPicPr>
        <p:blipFill>
          <a:blip r:embed="rId4">
            <a:alphaModFix/>
          </a:blip>
          <a:stretch>
            <a:fillRect/>
          </a:stretch>
        </p:blipFill>
        <p:spPr>
          <a:xfrm>
            <a:off x="62375" y="2757200"/>
            <a:ext cx="5744276" cy="2132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Inferential Exclusion Prompting（IEP）というプロンプトを提案。CoTが行う線形的な生成ではなく非線形な回答を行うことで良い回答を生成、CoTと組み合わせることでさらに性能の良い回答を生成します</a:t>
            </a:r>
            <a:br>
              <a:rPr lang="ja" sz="722"/>
            </a:br>
            <a:r>
              <a:rPr lang="ja" sz="722"/>
              <a:t>また、MentalAbility Reasoning Benchmark（MARB）という人間の論理に固有の包括的な特徴を評価するための評価基準を導入してCoT都の生成差を確認しました。</a:t>
            </a:r>
            <a:br>
              <a:rPr lang="ja" sz="722"/>
            </a:br>
            <a:r>
              <a:rPr lang="ja" sz="722"/>
              <a:t>このベンチマークは、合計9,115の質問を含む6つの新しいサブタスクで構成しています</a:t>
            </a:r>
            <a:endParaRPr sz="722"/>
          </a:p>
          <a:p>
            <a:pPr indent="0" lvl="0" marL="0" rtl="0" algn="l">
              <a:spcBef>
                <a:spcPts val="1200"/>
              </a:spcBef>
              <a:spcAft>
                <a:spcPts val="1200"/>
              </a:spcAft>
              <a:buSzPts val="1018"/>
              <a:buNone/>
            </a:pPr>
            <a:r>
              <a:rPr lang="ja" sz="1100"/>
              <a:t>手法</a:t>
            </a:r>
            <a:br>
              <a:rPr lang="ja" sz="722"/>
            </a:br>
            <a:br>
              <a:rPr lang="ja" sz="722"/>
            </a:br>
            <a:br>
              <a:rPr lang="ja" sz="722"/>
            </a:br>
            <a:endParaRPr sz="722"/>
          </a:p>
        </p:txBody>
      </p:sp>
      <p:pic>
        <p:nvPicPr>
          <p:cNvPr id="429" name="Google Shape;429;p57"/>
          <p:cNvPicPr preferRelativeResize="0"/>
          <p:nvPr/>
        </p:nvPicPr>
        <p:blipFill>
          <a:blip r:embed="rId3">
            <a:alphaModFix/>
          </a:blip>
          <a:stretch>
            <a:fillRect/>
          </a:stretch>
        </p:blipFill>
        <p:spPr>
          <a:xfrm>
            <a:off x="120375" y="1411750"/>
            <a:ext cx="2641975" cy="3553325"/>
          </a:xfrm>
          <a:prstGeom prst="rect">
            <a:avLst/>
          </a:prstGeom>
          <a:noFill/>
          <a:ln>
            <a:noFill/>
          </a:ln>
        </p:spPr>
      </p:pic>
      <p:sp>
        <p:nvSpPr>
          <p:cNvPr id="430" name="Google Shape;430;p57"/>
          <p:cNvSpPr txBox="1"/>
          <p:nvPr/>
        </p:nvSpPr>
        <p:spPr>
          <a:xfrm>
            <a:off x="2825550" y="1411750"/>
            <a:ext cx="6234900" cy="32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722">
                <a:solidFill>
                  <a:schemeClr val="accent3"/>
                </a:solidFill>
                <a:latin typeface="Proxima Nova"/>
                <a:ea typeface="Proxima Nova"/>
                <a:cs typeface="Proxima Nova"/>
                <a:sym typeface="Proxima Nova"/>
              </a:rPr>
              <a:t>Algorithm 1: IEP (Inferential Exclusion Prompting)</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初期化: candidate = {}: 候補解のセットを初期化。</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ステップ1: 計画: </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Understand the problem and propose k possible answers.: 問題を理解し、k個の可能な答えを生成</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candidate ← k possible answers: k個の提案された答えを候補解のセットに追加します。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ステップ2: 推論:</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for option in candidate do: 候補解のそれぞれに対して以下の処理を行います。</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What is the premise if it is true?: もしこのオプションが真であれば、前提は何か？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Optional Step: Self-ask or retrieve relevant information as the options’ premise.: 必要に応じて、関連する情報を自問自答するか、情報を取得してオプションの前提とする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Think the option as hypothesis. Whether it entails with those premises?: オプションを仮説として考え、それが前提と矛盾しないかどうかを評価します。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22">
                <a:solidFill>
                  <a:schemeClr val="accent3"/>
                </a:solidFill>
                <a:latin typeface="Proxima Nova"/>
                <a:ea typeface="Proxima Nova"/>
                <a:cs typeface="Proxima Nova"/>
                <a:sym typeface="Proxima Nova"/>
              </a:rPr>
              <a:t>ステップ3: 排除: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if Entail then: もしオプションが前提と矛盾しない（Entail）なら、処理を続ける</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else if Contradict then: しかし、もしオプションが前提と矛盾する（Contradict）なら、そのオプションを候補解のセットから削除</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end for: すべての候補解に対して処理が終わったら、次のステップに進みます。</a:t>
            </a:r>
            <a:endParaRPr sz="722">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722">
                <a:solidFill>
                  <a:schemeClr val="accent3"/>
                </a:solidFill>
                <a:latin typeface="Proxima Nova"/>
                <a:ea typeface="Proxima Nova"/>
                <a:cs typeface="Proxima Nova"/>
                <a:sym typeface="Proxima Nova"/>
              </a:rPr>
              <a:t>ステップ4: 回答</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Prompt: So the final answer is:: 最終的な答えを尋ねるプロンプトを出し、</a:t>
            </a:r>
            <a:br>
              <a:rPr lang="ja" sz="722">
                <a:solidFill>
                  <a:schemeClr val="accent3"/>
                </a:solidFill>
                <a:latin typeface="Proxima Nova"/>
                <a:ea typeface="Proxima Nova"/>
                <a:cs typeface="Proxima Nova"/>
                <a:sym typeface="Proxima Nova"/>
              </a:rPr>
            </a:br>
            <a:r>
              <a:rPr lang="ja" sz="722">
                <a:solidFill>
                  <a:schemeClr val="accent3"/>
                </a:solidFill>
                <a:latin typeface="Proxima Nova"/>
                <a:ea typeface="Proxima Nova"/>
                <a:cs typeface="Proxima Nova"/>
                <a:sym typeface="Proxima Nova"/>
              </a:rPr>
              <a:t>IEPプロセスを通じて絞り込まれた候補解から最終的な答えを導き出します。</a:t>
            </a:r>
            <a:endParaRPr sz="722">
              <a:solidFill>
                <a:schemeClr val="accent3"/>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Eliminating Reasoning via Inferring with Planning: A New Framework to Guide LLMs’ Non-linear Thinking 2023</a:t>
            </a:r>
            <a:r>
              <a:rPr lang="ja" sz="1269" u="sng"/>
              <a:t>  </a:t>
            </a:r>
            <a:endParaRPr sz="1269" u="sng"/>
          </a:p>
          <a:p>
            <a:pPr indent="0" lvl="0" marL="0" rtl="0" algn="l">
              <a:spcBef>
                <a:spcPts val="1200"/>
              </a:spcBef>
              <a:spcAft>
                <a:spcPts val="1200"/>
              </a:spcAft>
              <a:buSzPts val="1018"/>
              <a:buNone/>
            </a:pPr>
            <a:r>
              <a:rPr lang="ja" sz="1100"/>
              <a:t>手法</a:t>
            </a:r>
            <a:br>
              <a:rPr lang="ja" sz="722"/>
            </a:br>
            <a:br>
              <a:rPr lang="ja" sz="722"/>
            </a:br>
            <a:r>
              <a:rPr lang="ja" sz="722"/>
              <a:t>MentalAbility Reasoning Benchmark（MARB）という人間の論理に固有の包括的な特徴を評価するための評価基準で文の並び替え、謎解き、パズル、頭の体操、および批判的推論クエリなど、多様なゲームと課題から</a:t>
            </a:r>
            <a:r>
              <a:rPr lang="ja" sz="722"/>
              <a:t>生成されます。</a:t>
            </a:r>
            <a:br>
              <a:rPr lang="ja" sz="722"/>
            </a:br>
            <a:endParaRPr sz="722"/>
          </a:p>
        </p:txBody>
      </p:sp>
      <p:sp>
        <p:nvSpPr>
          <p:cNvPr id="436" name="Google Shape;436;p58"/>
          <p:cNvSpPr txBox="1"/>
          <p:nvPr/>
        </p:nvSpPr>
        <p:spPr>
          <a:xfrm>
            <a:off x="3223800" y="1246900"/>
            <a:ext cx="5836500" cy="376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ja" sz="700">
                <a:solidFill>
                  <a:srgbClr val="444654"/>
                </a:solidFill>
                <a:highlight>
                  <a:schemeClr val="lt1"/>
                </a:highlight>
                <a:latin typeface="Proxima Nova"/>
                <a:ea typeface="Proxima Nova"/>
                <a:cs typeface="Proxima Nova"/>
                <a:sym typeface="Proxima Nova"/>
              </a:rPr>
              <a:t>Parajumbles（文の並べ替え）</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Parajumblesは、文を並べ替えて論理的に整合性のある段落を形成するタスクであり、テキスト理解と人間の推論能力を評価する強力な手段となります。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このタスクは、大学入試や大学院入試、特に科学、工学、ビジネス専攻の学生向けに設計された試験からインスピレーションを得ています。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成功するには、文の因果関係、並行関係、構造的な関係、およびテキストに内在する暗黙の論理を深く理解する必要があります。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Puzzles &amp; Brain Teasers（パズルと頭の体操）</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パズルと頭の体操は、認知能力に挑戦し、学んだ知識と生まれ持った論理を活用することを強いるタスクです。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これらは、段階的な推論と構造化された問題の推論を必要とします。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Riddles（なぞなぞ）</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なぞなぞは、言葉の遊びや言葉の創造性に焦点を当て、人間の推論プロセスを複雑に反映します。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解決者は言葉の曖昧さや隠された意味を理解し、言葉やフレーズの異なる解釈の間で切り替える能力が求められます。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5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Critical Reasoning（批判的推論）</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20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批判的推論は、高度な人間の認知を評価するための重要なコンポーネントであり、パラドックス、仮定、結論に関する理解と推論能力を反映します。</a:t>
            </a:r>
            <a:endParaRPr sz="700">
              <a:solidFill>
                <a:srgbClr val="444654"/>
              </a:solidFill>
              <a:highlight>
                <a:schemeClr val="lt1"/>
              </a:highlight>
              <a:latin typeface="Proxima Nova"/>
              <a:ea typeface="Proxima Nova"/>
              <a:cs typeface="Proxima Nova"/>
              <a:sym typeface="Proxima Nova"/>
            </a:endParaRPr>
          </a:p>
          <a:p>
            <a:pPr indent="-273050" lvl="0" marL="457200" rtl="0" algn="l">
              <a:lnSpc>
                <a:spcPct val="115000"/>
              </a:lnSpc>
              <a:spcBef>
                <a:spcPts val="0"/>
              </a:spcBef>
              <a:spcAft>
                <a:spcPts val="0"/>
              </a:spcAft>
              <a:buClr>
                <a:srgbClr val="444654"/>
              </a:buClr>
              <a:buSzPts val="700"/>
              <a:buFont typeface="Proxima Nova"/>
              <a:buChar char="●"/>
            </a:pPr>
            <a:r>
              <a:rPr lang="ja" sz="700">
                <a:solidFill>
                  <a:srgbClr val="444654"/>
                </a:solidFill>
                <a:highlight>
                  <a:schemeClr val="lt1"/>
                </a:highlight>
                <a:latin typeface="Proxima Nova"/>
                <a:ea typeface="Proxima Nova"/>
                <a:cs typeface="Proxima Nova"/>
                <a:sym typeface="Proxima Nova"/>
              </a:rPr>
              <a:t>MARBの問題形式はReClorと類似していますが、MARBには教育者によって提供された根拠参照が含まれており、それがReClorには存在しない点が大きな違いです。</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60000"/>
              </a:lnSpc>
              <a:spcBef>
                <a:spcPts val="1500"/>
              </a:spcBef>
              <a:spcAft>
                <a:spcPts val="0"/>
              </a:spcAft>
              <a:buNone/>
            </a:pPr>
            <a:r>
              <a:rPr lang="ja" sz="700">
                <a:solidFill>
                  <a:srgbClr val="444654"/>
                </a:solidFill>
                <a:highlight>
                  <a:schemeClr val="lt1"/>
                </a:highlight>
                <a:latin typeface="Proxima Nova"/>
                <a:ea typeface="Proxima Nova"/>
                <a:cs typeface="Proxima Nova"/>
                <a:sym typeface="Proxima Nova"/>
              </a:rPr>
              <a:t>総評</a:t>
            </a:r>
            <a:endParaRPr sz="700">
              <a:solidFill>
                <a:srgbClr val="444654"/>
              </a:solidFill>
              <a:highlight>
                <a:schemeClr val="lt1"/>
              </a:highlight>
              <a:latin typeface="Proxima Nova"/>
              <a:ea typeface="Proxima Nova"/>
              <a:cs typeface="Proxima Nova"/>
              <a:sym typeface="Proxima Nova"/>
            </a:endParaRPr>
          </a:p>
          <a:p>
            <a:pPr indent="0" lvl="0" marL="0" rtl="0" algn="l">
              <a:lnSpc>
                <a:spcPct val="115000"/>
              </a:lnSpc>
              <a:spcBef>
                <a:spcPts val="400"/>
              </a:spcBef>
              <a:spcAft>
                <a:spcPts val="0"/>
              </a:spcAft>
              <a:buNone/>
            </a:pPr>
            <a:r>
              <a:rPr lang="ja" sz="700">
                <a:solidFill>
                  <a:srgbClr val="444654"/>
                </a:solidFill>
                <a:highlight>
                  <a:schemeClr val="lt1"/>
                </a:highlight>
                <a:latin typeface="Proxima Nova"/>
                <a:ea typeface="Proxima Nova"/>
                <a:cs typeface="Proxima Nova"/>
                <a:sym typeface="Proxima Nova"/>
              </a:rPr>
              <a:t>MARBは、IEPの複雑な推論能力を活かし、人間の論理と言語理解を反映する多様で挑戦的なベンチマークとして設計されています。このベンチマークは、LLMsが人間のような推論能力を持つためにはどのような能力が必要かを理解し、それを評価するのに役立ちます。</a:t>
            </a:r>
            <a:endParaRPr sz="700">
              <a:solidFill>
                <a:srgbClr val="444654"/>
              </a:solidFill>
              <a:highlight>
                <a:schemeClr val="lt1"/>
              </a:highlight>
              <a:latin typeface="Proxima Nova"/>
              <a:ea typeface="Proxima Nova"/>
              <a:cs typeface="Proxima Nova"/>
              <a:sym typeface="Proxima Nova"/>
            </a:endParaRPr>
          </a:p>
        </p:txBody>
      </p:sp>
      <p:pic>
        <p:nvPicPr>
          <p:cNvPr id="437" name="Google Shape;437;p58"/>
          <p:cNvPicPr preferRelativeResize="0"/>
          <p:nvPr/>
        </p:nvPicPr>
        <p:blipFill>
          <a:blip r:embed="rId3">
            <a:alphaModFix/>
          </a:blip>
          <a:stretch>
            <a:fillRect/>
          </a:stretch>
        </p:blipFill>
        <p:spPr>
          <a:xfrm>
            <a:off x="67350" y="1101250"/>
            <a:ext cx="3156450" cy="3547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SzPts val="1018"/>
              <a:buNone/>
            </a:pPr>
            <a:r>
              <a:rPr lang="ja" sz="1569" u="sng"/>
              <a:t>Teaching Large Language Models to Self-Debug</a:t>
            </a:r>
            <a:r>
              <a:rPr lang="ja" sz="1569" u="sng"/>
              <a:t> 2023 </a:t>
            </a:r>
            <a:r>
              <a:rPr lang="ja" sz="1469" u="sng"/>
              <a:t> </a:t>
            </a:r>
            <a:endParaRPr sz="1469" u="sng"/>
          </a:p>
          <a:p>
            <a:pPr indent="0" lvl="0" marL="0" rtl="0" algn="l">
              <a:spcBef>
                <a:spcPts val="1200"/>
              </a:spcBef>
              <a:spcAft>
                <a:spcPts val="0"/>
              </a:spcAft>
              <a:buSzPts val="1018"/>
              <a:buNone/>
            </a:pPr>
            <a:r>
              <a:rPr lang="ja" sz="1100"/>
              <a:t>概要</a:t>
            </a:r>
            <a:br>
              <a:rPr lang="ja" sz="722"/>
            </a:br>
            <a:r>
              <a:rPr lang="ja" sz="722"/>
              <a:t>コード生成タスクのためにSELF-DEBUGGING（自己デバッグ）フレームワークを提案。</a:t>
            </a:r>
            <a:br>
              <a:rPr lang="ja" sz="722"/>
            </a:br>
            <a:r>
              <a:rPr lang="ja" sz="722"/>
              <a:t>テキストからSQL生成、C++からPythonへの変換、テキストからPython生成など、</a:t>
            </a:r>
            <a:br>
              <a:rPr lang="ja" sz="722"/>
            </a:br>
            <a:r>
              <a:rPr lang="ja" sz="722"/>
              <a:t>複数のコード生成ベンチマークで最新のパフォーマンスを達成。</a:t>
            </a:r>
            <a:br>
              <a:rPr lang="ja" sz="722"/>
            </a:br>
            <a:r>
              <a:rPr lang="ja" sz="722"/>
              <a:t>自己デバッグは、予測されたプログラムをデバッグするために、</a:t>
            </a:r>
            <a:br>
              <a:rPr lang="ja" sz="722"/>
            </a:br>
            <a:r>
              <a:rPr lang="ja" sz="722"/>
              <a:t>大規模言語モデルにコードを一行一行説明するラバーダックデバッグを教える手法。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モデルが間違いを特定できる。予測されたプログラムをデバッグするために、</a:t>
            </a:r>
            <a:br>
              <a:rPr lang="ja" sz="722"/>
            </a:br>
            <a:r>
              <a:rPr lang="ja" sz="722"/>
              <a:t>大規模言語モデルにラバーダックデバッグを教える手法。</a:t>
            </a:r>
            <a:br>
              <a:rPr lang="ja" sz="722"/>
            </a:br>
            <a:r>
              <a:rPr lang="ja" sz="722"/>
              <a:t>コードの実行結果を調査し、自然言語で生成されたコードを説明することで、</a:t>
            </a:r>
            <a:br>
              <a:rPr lang="ja" sz="722"/>
            </a:br>
            <a:r>
              <a:rPr lang="ja" sz="722"/>
              <a:t>モデルが間違いを特定することができる。</a:t>
            </a:r>
            <a:br>
              <a:rPr lang="ja" sz="722"/>
            </a:br>
            <a:r>
              <a:rPr lang="ja" sz="722"/>
              <a:t>大規模言語モデル（LLMs）は、ソースコードの生成パフォーマンスを向上させるために、</a:t>
            </a:r>
            <a:br>
              <a:rPr lang="ja" sz="722"/>
            </a:br>
            <a:r>
              <a:rPr lang="ja" sz="722"/>
              <a:t>セルフデバッグというソースコード修正手法を提案しています。</a:t>
            </a:r>
            <a:endParaRPr sz="722"/>
          </a:p>
          <a:p>
            <a:pPr indent="0" lvl="0" marL="0" rtl="0" algn="l">
              <a:spcBef>
                <a:spcPts val="1200"/>
              </a:spcBef>
              <a:spcAft>
                <a:spcPts val="0"/>
              </a:spcAft>
              <a:buSzPts val="1018"/>
              <a:buNone/>
            </a:pPr>
            <a:r>
              <a:rPr lang="ja" sz="1100"/>
              <a:t>新規性・差分</a:t>
            </a:r>
            <a:br>
              <a:rPr lang="ja" sz="1100"/>
            </a:br>
            <a:r>
              <a:rPr lang="ja" sz="722"/>
              <a:t>SELF-DEBUGGINGという 生成（Generation）、説明（Explanation）、フィードバック（Feedback）</a:t>
            </a:r>
            <a:br>
              <a:rPr lang="ja" sz="722"/>
            </a:br>
            <a:r>
              <a:rPr lang="ja" sz="722"/>
              <a:t>の三ステップでコードを生成します</a:t>
            </a:r>
            <a:endParaRPr sz="722"/>
          </a:p>
          <a:p>
            <a:pPr indent="0" lvl="0" marL="0" rtl="0" algn="l">
              <a:spcBef>
                <a:spcPts val="1200"/>
              </a:spcBef>
              <a:spcAft>
                <a:spcPts val="0"/>
              </a:spcAft>
              <a:buSzPts val="1018"/>
              <a:buNone/>
            </a:pPr>
            <a:r>
              <a:rPr lang="ja" sz="1100"/>
              <a:t>手法</a:t>
            </a:r>
            <a:br>
              <a:rPr lang="ja" sz="722"/>
            </a:br>
            <a:r>
              <a:rPr lang="ja" sz="722"/>
              <a:t>1. 生成（Generation）</a:t>
            </a:r>
            <a:br>
              <a:rPr lang="ja" sz="722"/>
            </a:br>
            <a:r>
              <a:rPr lang="ja" sz="722"/>
              <a:t>最初のステップでは、問題の説明を受けて、モデルは候補となるプログラムを予測。</a:t>
            </a:r>
            <a:br>
              <a:rPr lang="ja" sz="722"/>
            </a:br>
            <a:r>
              <a:rPr lang="ja" sz="722"/>
              <a:t>ここでコード生成のじっし。</a:t>
            </a:r>
            <a:endParaRPr sz="722"/>
          </a:p>
          <a:p>
            <a:pPr indent="0" lvl="0" marL="0" rtl="0" algn="l">
              <a:spcBef>
                <a:spcPts val="1200"/>
              </a:spcBef>
              <a:spcAft>
                <a:spcPts val="0"/>
              </a:spcAft>
              <a:buNone/>
            </a:pPr>
            <a:r>
              <a:rPr lang="ja" sz="722"/>
              <a:t>2. 説明（Explanation）</a:t>
            </a:r>
            <a:br>
              <a:rPr lang="ja" sz="722"/>
            </a:br>
            <a:r>
              <a:rPr lang="ja" sz="722"/>
              <a:t>次に、モデルは生成したプログラムに対して説明を行います。</a:t>
            </a:r>
            <a:br>
              <a:rPr lang="ja" sz="722"/>
            </a:br>
            <a:r>
              <a:rPr lang="ja" sz="722"/>
              <a:t>生成されたプログラムが何をしているのか、</a:t>
            </a:r>
            <a:br>
              <a:rPr lang="ja" sz="722"/>
            </a:br>
            <a:r>
              <a:rPr lang="ja" sz="722"/>
              <a:t>どのようなロジックに基づいているのかを説明。</a:t>
            </a:r>
            <a:br>
              <a:rPr lang="ja" sz="722"/>
            </a:br>
            <a:r>
              <a:rPr lang="ja" sz="722"/>
              <a:t>自然言語で行われる場合もありますが、サンプル入力に対する実行トレースを生成する場合もあり。</a:t>
            </a:r>
            <a:endParaRPr sz="722"/>
          </a:p>
          <a:p>
            <a:pPr indent="0" lvl="0" marL="0" rtl="0" algn="l">
              <a:spcBef>
                <a:spcPts val="1200"/>
              </a:spcBef>
              <a:spcAft>
                <a:spcPts val="0"/>
              </a:spcAft>
              <a:buNone/>
            </a:pPr>
            <a:r>
              <a:rPr lang="ja" sz="722"/>
              <a:t>3. フィードバック（Feedback）</a:t>
            </a:r>
            <a:br>
              <a:rPr lang="ja" sz="722"/>
            </a:br>
            <a:r>
              <a:rPr lang="ja" sz="722"/>
              <a:t>生成されたコードの正確性に関するセルフフィードバックメッセージが生成。</a:t>
            </a:r>
            <a:br>
              <a:rPr lang="ja" sz="722"/>
            </a:br>
            <a:r>
              <a:rPr lang="ja" sz="722"/>
              <a:t>基本的にはモデル自体によって生成するが、外部のユニットテストと連携させた場合は、外部から生成される場合。</a:t>
            </a:r>
            <a:endParaRPr sz="722"/>
          </a:p>
          <a:p>
            <a:pPr indent="0" lvl="0" marL="0" rtl="0" algn="l">
              <a:spcBef>
                <a:spcPts val="1200"/>
              </a:spcBef>
              <a:spcAft>
                <a:spcPts val="1200"/>
              </a:spcAft>
              <a:buSzPts val="1018"/>
              <a:buNone/>
            </a:pPr>
            <a:r>
              <a:rPr lang="ja" sz="722"/>
              <a:t>ユーザー：〜〜〜が行いたいです。この問題に対する〜〜〜を生成してください。</a:t>
            </a:r>
            <a:br>
              <a:rPr lang="ja" sz="722"/>
            </a:br>
            <a:r>
              <a:rPr lang="ja" sz="722"/>
              <a:t>ユーザー：生成した〜〜〜が何をするのか説明してください。</a:t>
            </a:r>
            <a:br>
              <a:rPr lang="ja" sz="722"/>
            </a:br>
            <a:r>
              <a:rPr lang="ja" sz="722"/>
              <a:t>ユーザー：生成した〜〜〜は正確ですか？不正確であれば、何が問題か説明してください。</a:t>
            </a:r>
            <a:endParaRPr sz="722"/>
          </a:p>
        </p:txBody>
      </p:sp>
      <p:pic>
        <p:nvPicPr>
          <p:cNvPr id="443" name="Google Shape;443;p59"/>
          <p:cNvPicPr preferRelativeResize="0"/>
          <p:nvPr/>
        </p:nvPicPr>
        <p:blipFill>
          <a:blip r:embed="rId3">
            <a:alphaModFix/>
          </a:blip>
          <a:stretch>
            <a:fillRect/>
          </a:stretch>
        </p:blipFill>
        <p:spPr>
          <a:xfrm>
            <a:off x="4184800" y="400425"/>
            <a:ext cx="4959201" cy="1917800"/>
          </a:xfrm>
          <a:prstGeom prst="rect">
            <a:avLst/>
          </a:prstGeom>
          <a:noFill/>
          <a:ln>
            <a:noFill/>
          </a:ln>
        </p:spPr>
      </p:pic>
      <p:pic>
        <p:nvPicPr>
          <p:cNvPr id="444" name="Google Shape;444;p59"/>
          <p:cNvPicPr preferRelativeResize="0"/>
          <p:nvPr/>
        </p:nvPicPr>
        <p:blipFill>
          <a:blip r:embed="rId4">
            <a:alphaModFix/>
          </a:blip>
          <a:stretch>
            <a:fillRect/>
          </a:stretch>
        </p:blipFill>
        <p:spPr>
          <a:xfrm>
            <a:off x="4855475" y="2453000"/>
            <a:ext cx="4217700" cy="2561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Large Search Model: Redefining Search Stack in the Era of LLMs</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LLMを</a:t>
            </a:r>
            <a:r>
              <a:rPr lang="ja" sz="722"/>
              <a:t>使用した検索を一つにまとめるLarge Search Model(LSM)フレームワークの概念を提案</a:t>
            </a:r>
            <a:br>
              <a:rPr lang="ja" sz="722"/>
            </a:br>
            <a:r>
              <a:rPr lang="ja" sz="722"/>
              <a:t>現在の検索は複数のコンポーネントで構築されていてクエリの理解、検索、マルチステージのランキング、質問への回答などが含まれています。</a:t>
            </a:r>
            <a:br>
              <a:rPr lang="ja" sz="722"/>
            </a:br>
            <a:r>
              <a:rPr lang="ja" sz="722"/>
              <a:t>提案されるフレームワークではすべてのタスクを自己回帰的なテキスト生成問題ととらえNLPとしてタスクをカスタイマイズすることで検索結果の向上を狙います。</a:t>
            </a:r>
            <a:endParaRPr sz="722"/>
          </a:p>
          <a:p>
            <a:pPr indent="0" lvl="0" marL="0" rtl="0" algn="l">
              <a:spcBef>
                <a:spcPts val="1200"/>
              </a:spcBef>
              <a:spcAft>
                <a:spcPts val="0"/>
              </a:spcAft>
              <a:buSzPts val="1018"/>
              <a:buNone/>
            </a:pPr>
            <a:r>
              <a:rPr lang="ja" sz="1100"/>
              <a:t>手法</a:t>
            </a:r>
            <a:br>
              <a:rPr lang="ja" sz="722"/>
            </a:br>
            <a:br>
              <a:rPr lang="ja" sz="722"/>
            </a:b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0"/>
              </a:spcAft>
              <a:buSzPts val="1018"/>
              <a:buNone/>
            </a:pPr>
            <a:r>
              <a:t/>
            </a:r>
            <a:endParaRPr sz="722"/>
          </a:p>
          <a:p>
            <a:pPr indent="0" lvl="0" marL="0" rtl="0" algn="l">
              <a:spcBef>
                <a:spcPts val="1200"/>
              </a:spcBef>
              <a:spcAft>
                <a:spcPts val="1200"/>
              </a:spcAft>
              <a:buSzPts val="1018"/>
              <a:buNone/>
            </a:pPr>
            <a:r>
              <a:rPr lang="ja" sz="722"/>
              <a:t>情報検索（IR）タスクは、大規模検索モデルを用いて自然言語プロンプトを通じて実行する。</a:t>
            </a:r>
            <a:br>
              <a:rPr lang="ja" sz="722"/>
            </a:br>
            <a:r>
              <a:rPr lang="ja" sz="722"/>
              <a:t>プロンプトの調整を通して様々なIRタスクをテキスト・ツー・テキスト生成問題として定式化し、自然言語プロンプトを用いてタスクを指定することで、異なるタスクを単一のモデルで実行するための柔軟性とゼロショット一般化が可能になる。</a:t>
            </a:r>
            <a:br>
              <a:rPr lang="ja" sz="722"/>
            </a:br>
            <a:r>
              <a:rPr lang="ja" sz="722"/>
              <a:t>が、LLMを実際の検索システムにデプロイすることは難しく、効率的な推論、ハルシネーションの軽減、モデルのアライメントなど、慎重な計画と最適化が必要</a:t>
            </a:r>
            <a:br>
              <a:rPr lang="ja" sz="722"/>
            </a:br>
            <a:r>
              <a:rPr lang="ja" sz="722"/>
              <a:t>LLMを実際の検索システムにデプロイすることは難しく、効率的な推論、ハルシネーションの軽減、モデルのアライメントなど、慎重な計画と最適化が必要</a:t>
            </a:r>
            <a:endParaRPr sz="722"/>
          </a:p>
        </p:txBody>
      </p:sp>
      <p:pic>
        <p:nvPicPr>
          <p:cNvPr id="450" name="Google Shape;450;p60"/>
          <p:cNvPicPr preferRelativeResize="0"/>
          <p:nvPr/>
        </p:nvPicPr>
        <p:blipFill>
          <a:blip r:embed="rId3">
            <a:alphaModFix/>
          </a:blip>
          <a:stretch>
            <a:fillRect/>
          </a:stretch>
        </p:blipFill>
        <p:spPr>
          <a:xfrm>
            <a:off x="1164725" y="1404175"/>
            <a:ext cx="6124375" cy="2142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Building Real-World Meeting Summarization Systems using Large Language Models: A Practical Perspective</a:t>
            </a:r>
            <a:r>
              <a:rPr lang="ja" sz="1369" u="sng"/>
              <a:t> 2023 </a:t>
            </a:r>
            <a:r>
              <a:rPr lang="ja" sz="1269" u="sng"/>
              <a:t> </a:t>
            </a:r>
            <a:endParaRPr sz="1269" u="sng"/>
          </a:p>
          <a:p>
            <a:pPr indent="0" lvl="0" marL="0" rtl="0" algn="l">
              <a:spcBef>
                <a:spcPts val="1200"/>
              </a:spcBef>
              <a:spcAft>
                <a:spcPts val="1200"/>
              </a:spcAft>
              <a:buSzPts val="1018"/>
              <a:buNone/>
            </a:pPr>
            <a:r>
              <a:rPr lang="ja" sz="1100"/>
              <a:t>概要</a:t>
            </a:r>
            <a:br>
              <a:rPr lang="ja" sz="722"/>
            </a:br>
            <a:r>
              <a:rPr lang="ja" sz="722"/>
              <a:t>会議要約システムを効果的に構築するためにゼロショットが長い文脈を処理する制限があり、長い会議では入力制限ですべての会話から文脈を理解することは困難。この問題解決のために2つのアプローチを考察する。</a:t>
            </a:r>
            <a:br>
              <a:rPr lang="ja" sz="722"/>
            </a:br>
            <a:r>
              <a:rPr lang="ja" sz="722"/>
              <a:t>1. 入力制限を処理するため会議の会話の最初n語をLLMの入力として与える。2. 章ごとにn語ずつ要約し、それぞれの要約から最終的な要約を生成。最終的な要約は章の要約を直接連結するのではなく章の要約を再要約または再記述することで生成する方法を検討。</a:t>
            </a:r>
            <a:endParaRPr sz="722"/>
          </a:p>
        </p:txBody>
      </p:sp>
      <p:pic>
        <p:nvPicPr>
          <p:cNvPr id="456" name="Google Shape;456;p61"/>
          <p:cNvPicPr preferRelativeResize="0"/>
          <p:nvPr/>
        </p:nvPicPr>
        <p:blipFill>
          <a:blip r:embed="rId3">
            <a:alphaModFix/>
          </a:blip>
          <a:stretch>
            <a:fillRect/>
          </a:stretch>
        </p:blipFill>
        <p:spPr>
          <a:xfrm>
            <a:off x="913099" y="1556525"/>
            <a:ext cx="7317801" cy="20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その他</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Language Models with Rationality</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質問応答（QA）タスクでLLMは良い結果を出すが、生成結果の解釈はわからない。これを解決するために、一貫した考え方から推論する解釈的連鎖に余って答えが生成されるようにするREFLEXを提案</a:t>
            </a:r>
            <a:br>
              <a:rPr lang="ja" sz="722"/>
            </a:br>
            <a:r>
              <a:rPr lang="ja" sz="722"/>
              <a:t>モデル信念(解答候補に関する信念を含む)とその推論関係を構成するために, 逆連鎖法を用いて信念グラフを構築。次に形式的制約推論器を用いて、そのグラフの矛盾を識別し、最小化。</a:t>
            </a:r>
            <a:br>
              <a:rPr lang="ja" sz="722"/>
            </a:br>
            <a:r>
              <a:rPr lang="ja" sz="722"/>
              <a:t>その結果全体の回答精度を損なうことなく一貫性を8%-11%向上。</a:t>
            </a:r>
            <a:endParaRPr sz="722"/>
          </a:p>
          <a:p>
            <a:pPr indent="0" lvl="0" marL="0" rtl="0" algn="l">
              <a:spcBef>
                <a:spcPts val="1200"/>
              </a:spcBef>
              <a:spcAft>
                <a:spcPts val="0"/>
              </a:spcAft>
              <a:buSzPts val="1018"/>
              <a:buNone/>
            </a:pPr>
            <a:r>
              <a:rPr lang="ja" sz="1100"/>
              <a:t>手法</a:t>
            </a:r>
            <a:br>
              <a:rPr lang="ja" sz="1100"/>
            </a:br>
            <a:r>
              <a:rPr lang="ja" sz="700"/>
              <a:t>LLMに回答オプションについて個別に問い合わせると、モデルは誤って両方の答えが真実であると信じ</a:t>
            </a:r>
            <a:br>
              <a:rPr lang="ja" sz="700"/>
            </a:br>
            <a:r>
              <a:rPr lang="ja" sz="700"/>
              <a:t>さらに、モデルは誤った答え（S2）に対してより自信を持っています。</a:t>
            </a:r>
            <a:endParaRPr sz="700"/>
          </a:p>
          <a:p>
            <a:pPr indent="0" lvl="0" marL="0" rtl="0" algn="l">
              <a:spcBef>
                <a:spcPts val="1200"/>
              </a:spcBef>
              <a:spcAft>
                <a:spcPts val="0"/>
              </a:spcAft>
              <a:buNone/>
            </a:pPr>
            <a:r>
              <a:rPr lang="ja" sz="700">
                <a:latin typeface="Arial"/>
                <a:ea typeface="Arial"/>
                <a:cs typeface="Arial"/>
                <a:sym typeface="Arial"/>
              </a:rPr>
              <a:t>REFLEXの導入</a:t>
            </a:r>
            <a:br>
              <a:rPr lang="ja" sz="700">
                <a:latin typeface="Arial"/>
                <a:ea typeface="Arial"/>
                <a:cs typeface="Arial"/>
                <a:sym typeface="Arial"/>
              </a:rPr>
            </a:br>
            <a:r>
              <a:rPr lang="ja" sz="700">
                <a:latin typeface="Arial"/>
                <a:ea typeface="Arial"/>
                <a:cs typeface="Arial"/>
                <a:sym typeface="Arial"/>
              </a:rPr>
              <a:t>REFLEXはLLMの上に「合理的」に答えることができるレイヤーを追加。この「合理的」なレイヤーでは、信念グラフが構築される。</a:t>
            </a:r>
            <a:br>
              <a:rPr lang="ja" sz="700">
                <a:latin typeface="Arial"/>
                <a:ea typeface="Arial"/>
                <a:cs typeface="Arial"/>
                <a:sym typeface="Arial"/>
              </a:rPr>
            </a:br>
            <a:r>
              <a:rPr lang="ja" sz="700">
                <a:latin typeface="Arial"/>
                <a:ea typeface="Arial"/>
                <a:cs typeface="Arial"/>
                <a:sym typeface="Arial"/>
              </a:rPr>
              <a:t>信念グラフは、LLMに対する反復的なクエリ（上下の矢印を使用）によって生成、関連するモデルが信じる事実（白/灰色 = 真/偽と信じている）と</a:t>
            </a:r>
            <a:br>
              <a:rPr lang="ja" sz="700">
                <a:latin typeface="Arial"/>
                <a:ea typeface="Arial"/>
                <a:cs typeface="Arial"/>
                <a:sym typeface="Arial"/>
              </a:rPr>
            </a:br>
            <a:r>
              <a:rPr lang="ja" sz="700">
                <a:latin typeface="Arial"/>
                <a:ea typeface="Arial"/>
                <a:cs typeface="Arial"/>
                <a:sym typeface="Arial"/>
              </a:rPr>
              <a:t>それらの推論関係を含みます。次に、信念グラフ内で矛盾が特定されます（赤で示される）。</a:t>
            </a:r>
            <a:br>
              <a:rPr lang="ja" sz="700">
                <a:latin typeface="Arial"/>
                <a:ea typeface="Arial"/>
                <a:cs typeface="Arial"/>
                <a:sym typeface="Arial"/>
              </a:rPr>
            </a:br>
            <a:r>
              <a:rPr lang="ja" sz="700">
                <a:latin typeface="Arial"/>
                <a:ea typeface="Arial"/>
                <a:cs typeface="Arial"/>
                <a:sym typeface="Arial"/>
              </a:rPr>
              <a:t>右では制約推論エンジンが介入し、信念の真/偽のラベルを反転させることで矛盾を最小化（緑のチェックマーク/バツマークで示される）。</a:t>
            </a:r>
            <a:br>
              <a:rPr lang="ja" sz="700">
                <a:latin typeface="Arial"/>
                <a:ea typeface="Arial"/>
                <a:cs typeface="Arial"/>
                <a:sym typeface="Arial"/>
              </a:rPr>
            </a:br>
            <a:r>
              <a:rPr lang="ja" sz="700">
                <a:latin typeface="Arial"/>
                <a:ea typeface="Arial"/>
                <a:cs typeface="Arial"/>
                <a:sym typeface="Arial"/>
              </a:rPr>
              <a:t>このプロセスの結果、正しい答え（S1、緑のボックスで示される）と説明（青で示されるグラフ）が全体のシステムによって提供されます。</a:t>
            </a:r>
            <a:endParaRPr sz="700">
              <a:latin typeface="Arial"/>
              <a:ea typeface="Arial"/>
              <a:cs typeface="Arial"/>
              <a:sym typeface="Arial"/>
            </a:endParaRPr>
          </a:p>
          <a:p>
            <a:pPr indent="0" lvl="0" marL="0" rtl="0" algn="l">
              <a:spcBef>
                <a:spcPts val="1200"/>
              </a:spcBef>
              <a:spcAft>
                <a:spcPts val="1200"/>
              </a:spcAft>
              <a:buNone/>
            </a:pPr>
            <a:r>
              <a:rPr lang="ja" sz="700">
                <a:latin typeface="Arial"/>
                <a:ea typeface="Arial"/>
                <a:cs typeface="Arial"/>
                <a:sym typeface="Arial"/>
              </a:rPr>
              <a:t>A: 仮説文の生成</a:t>
            </a:r>
            <a:br>
              <a:rPr lang="ja" sz="700">
                <a:latin typeface="Arial"/>
                <a:ea typeface="Arial"/>
                <a:cs typeface="Arial"/>
                <a:sym typeface="Arial"/>
              </a:rPr>
            </a:br>
            <a:r>
              <a:rPr lang="ja" sz="700">
                <a:latin typeface="Arial"/>
                <a:ea typeface="Arial"/>
                <a:cs typeface="Arial"/>
                <a:sym typeface="Arial"/>
              </a:rPr>
              <a:t>与えられた質問に対して、各回答選択肢は最初に仮説文に変換。</a:t>
            </a:r>
            <a:br>
              <a:rPr lang="ja" sz="700">
                <a:latin typeface="Arial"/>
                <a:ea typeface="Arial"/>
                <a:cs typeface="Arial"/>
                <a:sym typeface="Arial"/>
              </a:rPr>
            </a:br>
            <a:r>
              <a:rPr lang="ja" sz="700">
                <a:latin typeface="Arial"/>
                <a:ea typeface="Arial"/>
                <a:cs typeface="Arial"/>
                <a:sym typeface="Arial"/>
              </a:rPr>
              <a:t>B: 信念グラフの構築</a:t>
            </a:r>
            <a:br>
              <a:rPr lang="ja" sz="700">
                <a:latin typeface="Arial"/>
                <a:ea typeface="Arial"/>
                <a:cs typeface="Arial"/>
                <a:sym typeface="Arial"/>
              </a:rPr>
            </a:br>
            <a:r>
              <a:rPr lang="ja" sz="700">
                <a:latin typeface="Arial"/>
                <a:ea typeface="Arial"/>
                <a:cs typeface="Arial"/>
                <a:sym typeface="Arial"/>
              </a:rPr>
              <a:t>信念グラフは段階的に構築。最初に、仮説を結論とする規則が生成。次に、バックワードチェイニングを使用して、</a:t>
            </a:r>
            <a:br>
              <a:rPr lang="ja" sz="700">
                <a:latin typeface="Arial"/>
                <a:ea typeface="Arial"/>
                <a:cs typeface="Arial"/>
                <a:sym typeface="Arial"/>
              </a:rPr>
            </a:br>
            <a:r>
              <a:rPr lang="ja" sz="700">
                <a:latin typeface="Arial"/>
                <a:ea typeface="Arial"/>
                <a:cs typeface="Arial"/>
                <a:sym typeface="Arial"/>
              </a:rPr>
              <a:t>これらの最初の規則の前提となる規則を生成。</a:t>
            </a:r>
            <a:br>
              <a:rPr lang="ja" sz="700">
                <a:latin typeface="Arial"/>
                <a:ea typeface="Arial"/>
                <a:cs typeface="Arial"/>
                <a:sym typeface="Arial"/>
              </a:rPr>
            </a:br>
            <a:r>
              <a:rPr lang="ja" sz="700">
                <a:latin typeface="Arial"/>
                <a:ea typeface="Arial"/>
                <a:cs typeface="Arial"/>
                <a:sym typeface="Arial"/>
              </a:rPr>
              <a:t>このプロセスは、停止条件が満たされるまで続けられます。グラフのステートメントの否定バージョンも追加され、</a:t>
            </a:r>
            <a:br>
              <a:rPr lang="ja" sz="700">
                <a:latin typeface="Arial"/>
                <a:ea typeface="Arial"/>
                <a:cs typeface="Arial"/>
                <a:sym typeface="Arial"/>
              </a:rPr>
            </a:br>
            <a:r>
              <a:rPr lang="ja" sz="700">
                <a:latin typeface="Arial"/>
                <a:ea typeface="Arial"/>
                <a:cs typeface="Arial"/>
                <a:sym typeface="Arial"/>
              </a:rPr>
              <a:t>元のステートメントとXORリンクで接続（例: ノード11とノード12）。</a:t>
            </a:r>
            <a:br>
              <a:rPr lang="ja" sz="700">
                <a:latin typeface="Arial"/>
                <a:ea typeface="Arial"/>
                <a:cs typeface="Arial"/>
                <a:sym typeface="Arial"/>
              </a:rPr>
            </a:br>
            <a:r>
              <a:rPr lang="ja" sz="700">
                <a:latin typeface="Arial"/>
                <a:ea typeface="Arial"/>
                <a:cs typeface="Arial"/>
                <a:sym typeface="Arial"/>
              </a:rPr>
              <a:t>C: モデルの信念によるラベリング</a:t>
            </a:r>
            <a:br>
              <a:rPr lang="ja" sz="700">
                <a:latin typeface="Arial"/>
                <a:ea typeface="Arial"/>
                <a:cs typeface="Arial"/>
                <a:sym typeface="Arial"/>
              </a:rPr>
            </a:br>
            <a:r>
              <a:rPr lang="ja" sz="700">
                <a:latin typeface="Arial"/>
                <a:ea typeface="Arial"/>
                <a:cs typeface="Arial"/>
                <a:sym typeface="Arial"/>
              </a:rPr>
              <a:t>ステートメントは、自己クエリを使用して見つけられたモデルの信念（真/偽）で</a:t>
            </a:r>
            <a:br>
              <a:rPr lang="ja" sz="700">
                <a:latin typeface="Arial"/>
                <a:ea typeface="Arial"/>
                <a:cs typeface="Arial"/>
                <a:sym typeface="Arial"/>
              </a:rPr>
            </a:br>
            <a:r>
              <a:rPr lang="ja" sz="700">
                <a:latin typeface="Arial"/>
                <a:ea typeface="Arial"/>
                <a:cs typeface="Arial"/>
                <a:sym typeface="Arial"/>
              </a:rPr>
              <a:t>ラベル付けされます（白 = 真と信じている、灰色 = 偽と信じている）。</a:t>
            </a:r>
            <a:br>
              <a:rPr lang="ja" sz="700">
                <a:latin typeface="Arial"/>
                <a:ea typeface="Arial"/>
                <a:cs typeface="Arial"/>
                <a:sym typeface="Arial"/>
              </a:rPr>
            </a:br>
            <a:r>
              <a:rPr lang="ja" sz="700">
                <a:latin typeface="Arial"/>
                <a:ea typeface="Arial"/>
                <a:cs typeface="Arial"/>
                <a:sym typeface="Arial"/>
              </a:rPr>
              <a:t>論理的な衝突の特定と解決。論理的な衝突が特定され（赤で色付けされる）、</a:t>
            </a:r>
            <a:br>
              <a:rPr lang="ja" sz="700">
                <a:latin typeface="Arial"/>
                <a:ea typeface="Arial"/>
                <a:cs typeface="Arial"/>
                <a:sym typeface="Arial"/>
              </a:rPr>
            </a:br>
            <a:r>
              <a:rPr lang="ja" sz="700">
                <a:latin typeface="Arial"/>
                <a:ea typeface="Arial"/>
                <a:cs typeface="Arial"/>
                <a:sym typeface="Arial"/>
              </a:rPr>
              <a:t>制約満足度技術が使用されてそれらを解決。</a:t>
            </a:r>
            <a:br>
              <a:rPr lang="ja" sz="700">
                <a:latin typeface="Arial"/>
                <a:ea typeface="Arial"/>
                <a:cs typeface="Arial"/>
                <a:sym typeface="Arial"/>
              </a:rPr>
            </a:br>
            <a:r>
              <a:rPr lang="ja" sz="700">
                <a:latin typeface="Arial"/>
                <a:ea typeface="Arial"/>
                <a:cs typeface="Arial"/>
                <a:sym typeface="Arial"/>
              </a:rPr>
              <a:t>この例では、ノード2が実際には真であるという強い証拠があります（7&amp;6→2,not(19)→2）ため、</a:t>
            </a:r>
            <a:br>
              <a:rPr lang="ja" sz="700">
                <a:latin typeface="Arial"/>
                <a:ea typeface="Arial"/>
                <a:cs typeface="Arial"/>
                <a:sym typeface="Arial"/>
              </a:rPr>
            </a:br>
            <a:r>
              <a:rPr lang="ja" sz="700">
                <a:latin typeface="Arial"/>
                <a:ea typeface="Arial"/>
                <a:cs typeface="Arial"/>
                <a:sym typeface="Arial"/>
              </a:rPr>
              <a:t>ソルバーはノード2のラベルを偽から真に反転させることが最小コストの修正であると判断します。</a:t>
            </a:r>
            <a:br>
              <a:rPr lang="ja" sz="700">
                <a:latin typeface="Arial"/>
                <a:ea typeface="Arial"/>
                <a:cs typeface="Arial"/>
                <a:sym typeface="Arial"/>
              </a:rPr>
            </a:br>
            <a:r>
              <a:rPr lang="ja" sz="700">
                <a:latin typeface="Arial"/>
                <a:ea typeface="Arial"/>
                <a:cs typeface="Arial"/>
                <a:sym typeface="Arial"/>
              </a:rPr>
              <a:t>最終的に、ノード2が最終的な答えとして選択され、これによって元の質問に正しく答えられます。</a:t>
            </a:r>
            <a:br>
              <a:rPr lang="ja" sz="700">
                <a:latin typeface="Arial"/>
                <a:ea typeface="Arial"/>
                <a:cs typeface="Arial"/>
                <a:sym typeface="Arial"/>
              </a:rPr>
            </a:br>
            <a:r>
              <a:rPr lang="ja" sz="700">
                <a:latin typeface="Arial"/>
                <a:ea typeface="Arial"/>
                <a:cs typeface="Arial"/>
                <a:sym typeface="Arial"/>
              </a:rPr>
              <a:t>このプロセスを通じて、モデルはより一貫性のある答えを提供し、</a:t>
            </a:r>
            <a:br>
              <a:rPr lang="ja" sz="700">
                <a:latin typeface="Arial"/>
                <a:ea typeface="Arial"/>
                <a:cs typeface="Arial"/>
                <a:sym typeface="Arial"/>
              </a:rPr>
            </a:br>
            <a:r>
              <a:rPr lang="ja" sz="700">
                <a:latin typeface="Arial"/>
                <a:ea typeface="Arial"/>
                <a:cs typeface="Arial"/>
                <a:sym typeface="Arial"/>
              </a:rPr>
              <a:t>その答えがどのように導かれたかについての解釈可能な説明を生成することができます。</a:t>
            </a:r>
            <a:br>
              <a:rPr lang="ja" sz="700">
                <a:latin typeface="Arial"/>
                <a:ea typeface="Arial"/>
                <a:cs typeface="Arial"/>
                <a:sym typeface="Arial"/>
              </a:rPr>
            </a:br>
            <a:r>
              <a:rPr lang="ja" sz="700">
                <a:latin typeface="Arial"/>
                <a:ea typeface="Arial"/>
                <a:cs typeface="Arial"/>
                <a:sym typeface="Arial"/>
              </a:rPr>
              <a:t>これにより、大規模言語モデルの透明性と信頼性が向上します。</a:t>
            </a:r>
            <a:endParaRPr sz="722"/>
          </a:p>
        </p:txBody>
      </p:sp>
      <p:pic>
        <p:nvPicPr>
          <p:cNvPr id="462" name="Google Shape;462;p62"/>
          <p:cNvPicPr preferRelativeResize="0"/>
          <p:nvPr/>
        </p:nvPicPr>
        <p:blipFill>
          <a:blip r:embed="rId3">
            <a:alphaModFix/>
          </a:blip>
          <a:stretch>
            <a:fillRect/>
          </a:stretch>
        </p:blipFill>
        <p:spPr>
          <a:xfrm>
            <a:off x="7298399" y="1005275"/>
            <a:ext cx="1845599" cy="2179725"/>
          </a:xfrm>
          <a:prstGeom prst="rect">
            <a:avLst/>
          </a:prstGeom>
          <a:noFill/>
          <a:ln>
            <a:noFill/>
          </a:ln>
        </p:spPr>
      </p:pic>
      <p:pic>
        <p:nvPicPr>
          <p:cNvPr id="463" name="Google Shape;463;p62"/>
          <p:cNvPicPr preferRelativeResize="0"/>
          <p:nvPr/>
        </p:nvPicPr>
        <p:blipFill>
          <a:blip r:embed="rId4">
            <a:alphaModFix/>
          </a:blip>
          <a:stretch>
            <a:fillRect/>
          </a:stretch>
        </p:blipFill>
        <p:spPr>
          <a:xfrm>
            <a:off x="4745156" y="2571744"/>
            <a:ext cx="2476925" cy="2467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LILO: LEARNING INTERPRETABLE LIBRARIES BY COMPRESSING AND DOCUMENTING CODE</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ソフトウェア開発の重要な側面であるコードのリファクタリングを</a:t>
            </a:r>
            <a:r>
              <a:rPr lang="ja" sz="722"/>
              <a:t>実現するliloを提案。 LILOは、LLM誘導プログラム合成と、Stitchからの自動リファクタリングにおける最近のアルゴリズム的な進歩を組み合わせ文脈的使用例に基づいて自然言語名や文書を推論するAuto-Doc(Auto-Docmentation)手順を導入することで人間の可読性の改善に加えて、AutoDocはLILOのシンセサイザーが学習した抽象化を解釈し、デプロイするのを手助けしてAutoDocがパフォーマンスを向上させる</a:t>
            </a:r>
            <a:endParaRPr sz="722"/>
          </a:p>
          <a:p>
            <a:pPr indent="0" lvl="0" marL="0" rtl="0" algn="l">
              <a:spcBef>
                <a:spcPts val="1200"/>
              </a:spcBef>
              <a:spcAft>
                <a:spcPts val="0"/>
              </a:spcAft>
              <a:buSzPts val="1018"/>
              <a:buNone/>
            </a:pPr>
            <a:r>
              <a:rPr lang="ja" sz="1100"/>
              <a:t>手法</a:t>
            </a:r>
            <a:br>
              <a:rPr lang="ja" sz="1100"/>
            </a:br>
            <a:r>
              <a:rPr lang="ja" sz="700"/>
              <a:t>LILO学習ループの概要</a:t>
            </a:r>
            <a:br>
              <a:rPr lang="ja" sz="700"/>
            </a:br>
            <a:r>
              <a:rPr lang="ja" sz="700"/>
              <a:t>(A) プログラムの合成: タスクに基づき、タスクの説明を読み、その問題を解決するコードを</a:t>
            </a:r>
            <a:br>
              <a:rPr lang="ja" sz="700"/>
            </a:br>
            <a:r>
              <a:rPr lang="ja" sz="700"/>
              <a:t>二重システム検索モデルを使用し生成</a:t>
            </a:r>
            <a:br>
              <a:rPr lang="ja" sz="700"/>
            </a:br>
            <a:r>
              <a:rPr lang="ja" sz="700"/>
              <a:t>(B) STITCH圧縮アルゴリズム: 合成されたプログラムセットから、共通の構造や再利用可能なパーツを抽出するために、</a:t>
            </a:r>
            <a:br>
              <a:rPr lang="ja" sz="700"/>
            </a:br>
            <a:r>
              <a:rPr lang="ja" sz="700"/>
              <a:t>圧縮アルゴリズムSTITCHを使用。これにより、プログラムから最適なλ抽象化を識別し、</a:t>
            </a:r>
            <a:br>
              <a:rPr lang="ja" sz="700"/>
            </a:br>
            <a:r>
              <a:rPr lang="ja" sz="700"/>
              <a:t>コードをより効率的で簡潔な形に整理</a:t>
            </a:r>
            <a:br>
              <a:rPr lang="ja" sz="700"/>
            </a:br>
            <a:r>
              <a:rPr lang="ja" sz="700"/>
              <a:t>(C) LLMが生成した自動文書化とともに、理解しやすいλ抽象化のライブラリを生成します。</a:t>
            </a:r>
            <a:br>
              <a:rPr lang="ja" sz="700"/>
            </a:br>
            <a:r>
              <a:rPr lang="ja" sz="700"/>
              <a:t>自動文書化では、関数名やドキュメント文字列を生成して、</a:t>
            </a:r>
            <a:br>
              <a:rPr lang="ja" sz="700"/>
            </a:br>
            <a:r>
              <a:rPr lang="ja" sz="700"/>
              <a:t>コードの抽象化が他の人にとっても理解しやすくなる</a:t>
            </a:r>
            <a:br>
              <a:rPr lang="ja" sz="700"/>
            </a:br>
            <a:r>
              <a:rPr lang="ja" sz="700"/>
              <a:t>(C) 自動文書化 (AutoDoc): 生成されたコードの機能名やドキュメント文字列を生成することにより</a:t>
            </a:r>
            <a:br>
              <a:rPr lang="ja" sz="700"/>
            </a:br>
            <a:r>
              <a:rPr lang="ja" sz="700"/>
              <a:t>ライブラリをより解釈しやすくします。これは、コードの使用例に基づいて適切な名称を推測するプロセスを含みます。</a:t>
            </a:r>
            <a:br>
              <a:rPr lang="ja" sz="700"/>
            </a:br>
            <a:r>
              <a:rPr lang="ja" sz="700"/>
              <a:t>(D) プログラムソリューションの単純化: Aで生成したコードをより単純な構造に変えることで、</a:t>
            </a:r>
            <a:br>
              <a:rPr lang="ja" sz="700"/>
            </a:br>
            <a:r>
              <a:rPr lang="ja" sz="700"/>
              <a:t>将来的により複雑なタスクを解決することが容易になる</a:t>
            </a:r>
            <a:br>
              <a:rPr lang="ja" sz="700"/>
            </a:br>
            <a:r>
              <a:rPr lang="ja" sz="700"/>
              <a:t>全体的なプロセスは、プログラムの合成、そのプログラムの圧縮、そして文書化を通じて、再利用可能で、</a:t>
            </a:r>
            <a:br>
              <a:rPr lang="ja" sz="700"/>
            </a:br>
            <a:r>
              <a:rPr lang="ja" sz="700"/>
              <a:t>読みやすく、理解しやすいプログラムライブラリを構築することを目的とする。</a:t>
            </a:r>
            <a:br>
              <a:rPr lang="ja" sz="700"/>
            </a:br>
            <a:r>
              <a:rPr lang="ja" sz="700"/>
              <a:t>そして、このループを通じて、より複雑なプログラミングタスクを解決する能力を向上します</a:t>
            </a:r>
            <a:endParaRPr sz="700"/>
          </a:p>
          <a:p>
            <a:pPr indent="0" lvl="0" marL="0" rtl="0" algn="l">
              <a:spcBef>
                <a:spcPts val="1200"/>
              </a:spcBef>
              <a:spcAft>
                <a:spcPts val="1200"/>
              </a:spcAft>
              <a:buSzPts val="1018"/>
              <a:buNone/>
            </a:pPr>
            <a:r>
              <a:t/>
            </a:r>
            <a:endParaRPr sz="700"/>
          </a:p>
        </p:txBody>
      </p:sp>
      <p:pic>
        <p:nvPicPr>
          <p:cNvPr id="469" name="Google Shape;469;p63"/>
          <p:cNvPicPr preferRelativeResize="0"/>
          <p:nvPr/>
        </p:nvPicPr>
        <p:blipFill>
          <a:blip r:embed="rId3">
            <a:alphaModFix/>
          </a:blip>
          <a:stretch>
            <a:fillRect/>
          </a:stretch>
        </p:blipFill>
        <p:spPr>
          <a:xfrm>
            <a:off x="5210950" y="971700"/>
            <a:ext cx="3600201" cy="2488201"/>
          </a:xfrm>
          <a:prstGeom prst="rect">
            <a:avLst/>
          </a:prstGeom>
          <a:noFill/>
          <a:ln>
            <a:noFill/>
          </a:ln>
        </p:spPr>
      </p:pic>
      <p:pic>
        <p:nvPicPr>
          <p:cNvPr id="470" name="Google Shape;470;p63"/>
          <p:cNvPicPr preferRelativeResize="0"/>
          <p:nvPr/>
        </p:nvPicPr>
        <p:blipFill>
          <a:blip r:embed="rId4">
            <a:alphaModFix/>
          </a:blip>
          <a:stretch>
            <a:fillRect/>
          </a:stretch>
        </p:blipFill>
        <p:spPr>
          <a:xfrm>
            <a:off x="5210951" y="3456675"/>
            <a:ext cx="3600201" cy="1483963"/>
          </a:xfrm>
          <a:prstGeom prst="rect">
            <a:avLst/>
          </a:prstGeom>
          <a:noFill/>
          <a:ln>
            <a:noFill/>
          </a:ln>
        </p:spPr>
      </p:pic>
      <p:sp>
        <p:nvSpPr>
          <p:cNvPr id="471" name="Google Shape;471;p63"/>
          <p:cNvSpPr txBox="1"/>
          <p:nvPr/>
        </p:nvSpPr>
        <p:spPr>
          <a:xfrm>
            <a:off x="21400" y="3459900"/>
            <a:ext cx="519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 </a:t>
            </a:r>
            <a:r>
              <a:rPr lang="ja" sz="600">
                <a:solidFill>
                  <a:schemeClr val="accent3"/>
                </a:solidFill>
                <a:latin typeface="Proxima Nova"/>
                <a:ea typeface="Proxima Nova"/>
                <a:cs typeface="Proxima Nova"/>
                <a:sym typeface="Proxima Nova"/>
              </a:rPr>
              <a:t>function LILOLEARNING(L0, T): LILO学習関数を定義。ここで、L0は初期ライブラリ（基本DSL）、Tはタスクのセット</a:t>
            </a:r>
            <a:br>
              <a:rPr lang="ja" sz="600">
                <a:solidFill>
                  <a:schemeClr val="accent3"/>
                </a:solidFill>
                <a:latin typeface="Proxima Nova"/>
                <a:ea typeface="Proxima Nova"/>
                <a:cs typeface="Proxima Nova"/>
                <a:sym typeface="Proxima Nova"/>
              </a:rPr>
            </a:br>
            <a:r>
              <a:rPr lang="ja" sz="600">
                <a:solidFill>
                  <a:schemeClr val="accent3"/>
                </a:solidFill>
                <a:latin typeface="Proxima Nova"/>
                <a:ea typeface="Proxima Nova"/>
                <a:cs typeface="Proxima Nova"/>
                <a:sym typeface="Proxima Nova"/>
              </a:rPr>
              <a:t>2. L ← L0: 基本DSLを用いてライブラリを初期化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3. Π ← {t : ∅ | t ∈ T}: 各タスクtに対して、空のソリューションセットΠを初期化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4. for i = 1, . . . , N do: N回のイテレーション（ループ）を開始</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5. for t ∈ T do: 各タスクtに対して、LLM（大規模言語モデル）ソルバーを実行</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6. Πt ← Πt ∪ LLM(TaskPrompt(L, Π, dt)): LLMを用いてタスクプロンプトに基づくソリューションを生成し、タスクtのソリューションセットに追加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7. Π ← Π ∪ SEARCH(Li, T): 列挙検索を実行し、タスクのソリューションセットを更新（✂ Searchではスキップ）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8. {f*1 , . . . , f*k } ← COMPRESS(L, Π, k): 圧縮アルゴリズムを用いて、新しい抽象化関数を生成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9. L ← L0 ∪ {f*1 , . . . , f*k }: 新しく生成された抽象化関数を初期ライブラリに追加</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10. Π ← REWRITE(L, Π): ライブラリに基づいてソリューションセットを再構築</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11. for α ∈ {f*1 , . . . , f*k } do: 新しく生成された各抽象化関数について、文書化を行う（✂ AutoDocではスキップ）</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12. D ← LLM(AutoDocPrompt(L, Π, α)): LLMを用いて、AutoDocプロンプトに基づいて文書を生成</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13. L ← add docs(L, α, D): 生成された文書をライブラリに追加して、抽象化関数をドキュメント化</a:t>
            </a:r>
            <a:endParaRPr sz="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ja" sz="600">
                <a:solidFill>
                  <a:schemeClr val="accent3"/>
                </a:solidFill>
                <a:latin typeface="Proxima Nova"/>
                <a:ea typeface="Proxima Nova"/>
                <a:cs typeface="Proxima Nova"/>
                <a:sym typeface="Proxima Nova"/>
              </a:rPr>
              <a:t>14. return L, Π: 最終的なライブラリとタスクソリューションセットを返す</a:t>
            </a:r>
            <a:endParaRPr sz="600">
              <a:solidFill>
                <a:schemeClr val="accent3"/>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569" u="sng"/>
              <a:t>Extracting user needs with Chat-GPT for dialogue recommendation</a:t>
            </a:r>
            <a:r>
              <a:rPr lang="ja" sz="1569" u="sng"/>
              <a:t> 2023 </a:t>
            </a:r>
            <a:r>
              <a:rPr lang="ja" sz="1269" u="sng"/>
              <a:t> </a:t>
            </a:r>
            <a:endParaRPr sz="1269" u="sng"/>
          </a:p>
          <a:p>
            <a:pPr indent="0" lvl="0" marL="0" rtl="0" algn="l">
              <a:spcBef>
                <a:spcPts val="1200"/>
              </a:spcBef>
              <a:spcAft>
                <a:spcPts val="0"/>
              </a:spcAft>
              <a:buSzPts val="1018"/>
              <a:buNone/>
            </a:pPr>
            <a:r>
              <a:rPr lang="ja" sz="1100"/>
              <a:t>概要</a:t>
            </a:r>
            <a:br>
              <a:rPr lang="ja" sz="722"/>
            </a:br>
            <a:r>
              <a:rPr lang="ja" sz="722"/>
              <a:t>人間の問い合わせに応答し、ユーザに合わせたレコメンデーションを行う対話型レコメンデーションシステム作成するため、ChatGPTを使用して話システムの構築を実現し,システムの有効性を検証</a:t>
            </a:r>
            <a:endParaRPr sz="722"/>
          </a:p>
          <a:p>
            <a:pPr indent="0" lvl="0" marL="0" rtl="0" algn="l">
              <a:spcBef>
                <a:spcPts val="1200"/>
              </a:spcBef>
              <a:spcAft>
                <a:spcPts val="0"/>
              </a:spcAft>
              <a:buSzPts val="1018"/>
              <a:buNone/>
            </a:pPr>
            <a:r>
              <a:rPr lang="ja" sz="1100"/>
              <a:t>手法</a:t>
            </a:r>
            <a:br>
              <a:rPr lang="ja" sz="1100"/>
            </a:br>
            <a:r>
              <a:rPr lang="ja" sz="700"/>
              <a:t>対話型のシステムを構築してテストするためのフレームワークは「コントローラー」、「アシスタント」、「ユーザーシミュレーター」という3つの主要なモジュールから構成されます</a:t>
            </a:r>
            <a:br>
              <a:rPr lang="ja" sz="700"/>
            </a:br>
            <a:r>
              <a:rPr lang="ja" sz="700"/>
              <a:t>1 コントローラーとアシスタント</a:t>
            </a:r>
            <a:br>
              <a:rPr lang="ja" sz="700"/>
            </a:br>
            <a:r>
              <a:rPr lang="ja" sz="700"/>
              <a:t>コントローラーとアシスタントは、対話システムの2つの要素で、アシスタントはユーザーと直接対話を行い、</a:t>
            </a:r>
            <a:br>
              <a:rPr lang="ja" sz="700"/>
            </a:br>
            <a:r>
              <a:rPr lang="ja" sz="700"/>
              <a:t>ユーザーの特徴やニーズを引き出す質問を生成。</a:t>
            </a:r>
            <a:br>
              <a:rPr lang="ja" sz="700"/>
            </a:br>
            <a:r>
              <a:rPr lang="ja" sz="700"/>
              <a:t>一方、コントローラーはユーザーと直接対話することはありませんが、アシスタントの発話を監視し、</a:t>
            </a:r>
            <a:br>
              <a:rPr lang="ja" sz="700"/>
            </a:br>
            <a:r>
              <a:rPr lang="ja" sz="700"/>
              <a:t>対話シナリオに沿って適切かどうかを判断し、</a:t>
            </a:r>
            <a:br>
              <a:rPr lang="ja" sz="700"/>
            </a:br>
            <a:r>
              <a:rPr lang="ja" sz="700"/>
              <a:t>アシスタントに通知して、ユーザーとアシスタント間の対話をより高いレベルから制御</a:t>
            </a:r>
            <a:br>
              <a:rPr lang="ja" sz="700"/>
            </a:br>
            <a:r>
              <a:rPr lang="ja" sz="700"/>
              <a:t>流れは、アシスタントが生成した質問がコントローラーに渡され、</a:t>
            </a:r>
            <a:br>
              <a:rPr lang="ja" sz="700"/>
            </a:br>
            <a:r>
              <a:rPr lang="ja" sz="700"/>
              <a:t>コントローラーがその質問の内容が対話シナリオに適しているかを判断し、アシスタントに渡す</a:t>
            </a:r>
            <a:br>
              <a:rPr lang="ja" sz="700"/>
            </a:br>
            <a:r>
              <a:rPr lang="ja" sz="700"/>
              <a:t>これにより対話の内容を柔軟にし、ユーザーに合わせたパーソナライズされた対話を実現するために、</a:t>
            </a:r>
            <a:br>
              <a:rPr lang="ja" sz="700"/>
            </a:br>
            <a:r>
              <a:rPr lang="ja" sz="700"/>
              <a:t>プロンプトにスキーマを具体的に指定するのではなく、</a:t>
            </a:r>
            <a:br>
              <a:rPr lang="ja" sz="700"/>
            </a:br>
            <a:r>
              <a:rPr lang="ja" sz="700"/>
              <a:t>ダイアログ管理モジュールによる質問生成の指示などのソフトな制約に変更することができます。</a:t>
            </a:r>
            <a:br>
              <a:rPr lang="ja" sz="700"/>
            </a:br>
            <a:r>
              <a:rPr lang="ja" sz="700"/>
              <a:t>論文ではコントローラーとアシスタントの具体的なプロンプトの例が与えられており、</a:t>
            </a:r>
            <a:br>
              <a:rPr lang="ja" sz="700"/>
            </a:br>
            <a:r>
              <a:rPr lang="ja" sz="700"/>
              <a:t>それぞれがアパート物件の推薦に関する話題でどのように機能するかが説明されています。</a:t>
            </a:r>
            <a:endParaRPr sz="700"/>
          </a:p>
          <a:p>
            <a:pPr indent="0" lvl="0" marL="0" rtl="0" algn="l">
              <a:spcBef>
                <a:spcPts val="1200"/>
              </a:spcBef>
              <a:spcAft>
                <a:spcPts val="0"/>
              </a:spcAft>
              <a:buNone/>
            </a:pPr>
            <a:r>
              <a:rPr lang="ja" sz="700"/>
              <a:t>2 ユーザーシミュレーター</a:t>
            </a:r>
            <a:br>
              <a:rPr lang="ja" sz="700"/>
            </a:br>
            <a:r>
              <a:rPr lang="ja" sz="700"/>
              <a:t>ユーザーシミュレーターは、ユーザーの発言をどのように実装するかが重要で</a:t>
            </a:r>
            <a:br>
              <a:rPr lang="ja" sz="700"/>
            </a:br>
            <a:r>
              <a:rPr lang="ja" sz="700"/>
              <a:t>一般的な推薦システムでは、発言は公開されている対話推薦データセットを使用して実装されることが多いですが、</a:t>
            </a:r>
            <a:br>
              <a:rPr lang="ja" sz="700"/>
            </a:br>
            <a:r>
              <a:rPr lang="ja" sz="700"/>
              <a:t>そのデータセットにはシステムによる質問とユーザーによる回答のペアしか含まれていないため、実際の対話の実験が困難。</a:t>
            </a:r>
            <a:br>
              <a:rPr lang="ja" sz="700"/>
            </a:br>
            <a:r>
              <a:rPr lang="ja" sz="700"/>
              <a:t>この問題を解決するために、Chat-GPTを使用してユーザーをシミュレートするモジュールを作成。</a:t>
            </a:r>
            <a:br>
              <a:rPr lang="ja" sz="700"/>
            </a:br>
            <a:r>
              <a:rPr lang="ja" sz="700"/>
              <a:t>このモジュールは、ユーザーの性別、年齢、職業をプロンプトに組み込み、アシスタントの発言に対するユーザーの反応を出力し、それがアシスタントの発言への入力とすることで、</a:t>
            </a:r>
            <a:br>
              <a:rPr lang="ja" sz="700"/>
            </a:br>
            <a:r>
              <a:rPr lang="ja" sz="700"/>
              <a:t>アシスタントとコントローラー間のダイナミックな対話システムを検証することが可能になります。</a:t>
            </a:r>
            <a:endParaRPr sz="700"/>
          </a:p>
          <a:p>
            <a:pPr indent="0" lvl="0" marL="0" rtl="0" algn="l">
              <a:spcBef>
                <a:spcPts val="1200"/>
              </a:spcBef>
              <a:spcAft>
                <a:spcPts val="0"/>
              </a:spcAft>
              <a:buNone/>
            </a:pPr>
            <a:r>
              <a:rPr lang="ja" sz="700"/>
              <a:t>ユーザーシミュレーターのプロンプトの例も提供されており、それはアパート物件の推薦に関するもので、コントローラーとアシスタントのプロンプトと同様に機能します。</a:t>
            </a:r>
            <a:endParaRPr sz="700"/>
          </a:p>
          <a:p>
            <a:pPr indent="0" lvl="0" marL="0" rtl="0" algn="l">
              <a:spcBef>
                <a:spcPts val="1200"/>
              </a:spcBef>
              <a:spcAft>
                <a:spcPts val="1200"/>
              </a:spcAft>
              <a:buSzPts val="1018"/>
              <a:buNone/>
            </a:pPr>
            <a:r>
              <a:t/>
            </a:r>
            <a:endParaRPr sz="700"/>
          </a:p>
        </p:txBody>
      </p:sp>
      <p:pic>
        <p:nvPicPr>
          <p:cNvPr id="477" name="Google Shape;477;p64"/>
          <p:cNvPicPr preferRelativeResize="0"/>
          <p:nvPr/>
        </p:nvPicPr>
        <p:blipFill>
          <a:blip r:embed="rId3">
            <a:alphaModFix/>
          </a:blip>
          <a:stretch>
            <a:fillRect/>
          </a:stretch>
        </p:blipFill>
        <p:spPr>
          <a:xfrm>
            <a:off x="4683150" y="1299475"/>
            <a:ext cx="4396325" cy="21060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SELF-REFINE: Iterative Refinement with Self-Feedback</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この論文は、SELF-REFINEという新しい手法を紹介し、大規模言語モデル（LLM）の出力を自己フィードバックを用いて繰り返し改良する方法について述べています。</a:t>
            </a:r>
            <a:br>
              <a:rPr lang="ja" sz="800"/>
            </a:br>
            <a:r>
              <a:rPr lang="ja" sz="800"/>
              <a:t>この手法は見守られたトレーニングデータや追加のモデルトレーニングを必要とせず、文章生成のタスクを改善するために、文章の起草と修正の人間のプロセスをシミュレートします。</a:t>
            </a:r>
            <a:endParaRPr sz="800"/>
          </a:p>
          <a:p>
            <a:pPr indent="0" lvl="0" marL="0" rtl="0" algn="l">
              <a:spcBef>
                <a:spcPts val="1200"/>
              </a:spcBef>
              <a:spcAft>
                <a:spcPts val="0"/>
              </a:spcAft>
              <a:buNone/>
            </a:pPr>
            <a:r>
              <a:rPr lang="ja" sz="1100"/>
              <a:t>新規性：</a:t>
            </a:r>
            <a:br>
              <a:rPr lang="ja" sz="1100"/>
            </a:br>
            <a:r>
              <a:rPr lang="ja" sz="800"/>
              <a:t>SELF-REFINEの新規性は、単一のLLMを使用して初期出力を生成し、</a:t>
            </a:r>
            <a:br>
              <a:rPr lang="ja" sz="800"/>
            </a:br>
            <a:r>
              <a:rPr lang="ja" sz="800"/>
              <a:t>その出力に対する評価・コメントをフィードバック(Feedback)としてLLMが提供、</a:t>
            </a:r>
            <a:br>
              <a:rPr lang="ja" sz="800"/>
            </a:br>
            <a:r>
              <a:rPr lang="ja" sz="800"/>
              <a:t>そのフィードバックを使用して文章を繰り返し改良(Refine)する能力にあります。</a:t>
            </a:r>
            <a:br>
              <a:rPr lang="ja" sz="800"/>
            </a:br>
            <a:r>
              <a:rPr lang="ja" sz="800"/>
              <a:t>さまざまなタスクに対してシンプルで多目的に使用できます。</a:t>
            </a:r>
            <a:endParaRPr sz="800"/>
          </a:p>
          <a:p>
            <a:pPr indent="0" lvl="0" marL="0" rtl="0" algn="l">
              <a:spcBef>
                <a:spcPts val="1200"/>
              </a:spcBef>
              <a:spcAft>
                <a:spcPts val="0"/>
              </a:spcAft>
              <a:buNone/>
            </a:pPr>
            <a:r>
              <a:rPr lang="ja" sz="1100"/>
              <a:t>方法論：</a:t>
            </a:r>
            <a:br>
              <a:rPr lang="ja" sz="1100"/>
            </a:br>
            <a:r>
              <a:rPr lang="ja" sz="800"/>
              <a:t>SELF-REFINEは以下の手順で操作します：</a:t>
            </a:r>
            <a:br>
              <a:rPr lang="ja" sz="800"/>
            </a:br>
            <a:r>
              <a:rPr lang="ja" sz="800"/>
              <a:t>1. 初期出力生成（INIT）：LLMは入力プロンプトに基づいて初期出力を生成します。</a:t>
            </a:r>
            <a:br>
              <a:rPr lang="ja" sz="800"/>
            </a:br>
            <a:r>
              <a:rPr lang="ja" sz="800"/>
              <a:t>2. フィードバック生成（FEEDBACK）：同じLLMは、入出力フィードバックトリプルの</a:t>
            </a:r>
            <a:br>
              <a:rPr lang="ja" sz="800"/>
            </a:br>
            <a:r>
              <a:rPr lang="ja" sz="800"/>
              <a:t>例を用いたタスク固有のプロンプトを使用して、自分自身の出力にフィードバックを提供します。</a:t>
            </a:r>
            <a:br>
              <a:rPr lang="ja" sz="800"/>
            </a:br>
            <a:r>
              <a:rPr lang="ja" sz="800"/>
              <a:t>3. 改良（REFINE）：LLMは受け取ったフィードバックに基づいて前回の出力を改良し、</a:t>
            </a:r>
            <a:br>
              <a:rPr lang="ja" sz="800"/>
            </a:br>
            <a:r>
              <a:rPr lang="ja" sz="800"/>
              <a:t>所望の出力品質の達成や一定回数の繰り返しなどの停止条件が満たされるまでこのプロセスを繰り返します。</a:t>
            </a:r>
            <a:br>
              <a:rPr lang="ja" sz="800"/>
            </a:br>
            <a:r>
              <a:rPr lang="ja" sz="800"/>
              <a:t>この手法は、対話応答生成、コード最適化、数学的推論など、7つの異なるタスクで評価され、</a:t>
            </a:r>
            <a:br>
              <a:rPr lang="ja" sz="800"/>
            </a:br>
            <a:r>
              <a:rPr lang="ja" sz="800"/>
              <a:t>GPT-3.5やGPT-4などの最新のLLMを使用しています。</a:t>
            </a:r>
            <a:endParaRPr sz="800"/>
          </a:p>
          <a:p>
            <a:pPr indent="0" lvl="0" marL="0" rtl="0" algn="l">
              <a:spcBef>
                <a:spcPts val="1200"/>
              </a:spcBef>
              <a:spcAft>
                <a:spcPts val="1200"/>
              </a:spcAft>
              <a:buNone/>
            </a:pPr>
            <a:r>
              <a:rPr lang="ja" sz="1100"/>
              <a:t>結果：</a:t>
            </a:r>
            <a:br>
              <a:rPr lang="ja" sz="1100"/>
            </a:br>
            <a:r>
              <a:rPr lang="ja" sz="800"/>
              <a:t>SELF-REFINEは、検証されたすべてのタスクで、基本となるLLMの性能を一貫して向上させました。</a:t>
            </a:r>
            <a:br>
              <a:rPr lang="ja" sz="800"/>
            </a:br>
            <a:r>
              <a:rPr lang="ja" sz="800"/>
              <a:t>直接的にLLMから生成したものに比べて、絶対的な改善は5〜40%に及びました。</a:t>
            </a:r>
            <a:br>
              <a:rPr lang="ja" sz="800"/>
            </a:br>
            <a:r>
              <a:rPr lang="ja" sz="800"/>
              <a:t>この手法は、繰り返し改良から利益を得るタスクに特に効果的であり、</a:t>
            </a:r>
            <a:br>
              <a:rPr lang="ja" sz="800"/>
            </a:br>
            <a:r>
              <a:rPr lang="ja" sz="800"/>
              <a:t>制約付き生成や対話応答生成などのタスクで優れた成績を示しました。</a:t>
            </a:r>
            <a:br>
              <a:rPr lang="ja" sz="800"/>
            </a:br>
            <a:r>
              <a:rPr lang="ja" sz="800"/>
              <a:t>また、人間の評価者や自動評価基準は、</a:t>
            </a:r>
            <a:br>
              <a:rPr lang="ja" sz="800"/>
            </a:br>
            <a:r>
              <a:rPr lang="ja" sz="800"/>
              <a:t>SELF-REFINEの出力を基本となるLLMの出力よりも好む傾向がありました。</a:t>
            </a:r>
            <a:br>
              <a:rPr lang="ja" sz="800"/>
            </a:br>
            <a:r>
              <a:rPr lang="ja" sz="800"/>
              <a:t>この論文の結果は、高度なLLMでさえ、追加のトレーニングなしに</a:t>
            </a:r>
            <a:br>
              <a:rPr lang="ja" sz="800"/>
            </a:br>
            <a:r>
              <a:rPr lang="ja" sz="800"/>
              <a:t>テスト時の繰り返し改良から大きな利益を得ることができることを示しています。</a:t>
            </a:r>
            <a:endParaRPr sz="700"/>
          </a:p>
        </p:txBody>
      </p:sp>
      <p:pic>
        <p:nvPicPr>
          <p:cNvPr id="483" name="Google Shape;483;p65"/>
          <p:cNvPicPr preferRelativeResize="0"/>
          <p:nvPr/>
        </p:nvPicPr>
        <p:blipFill>
          <a:blip r:embed="rId3">
            <a:alphaModFix/>
          </a:blip>
          <a:stretch>
            <a:fillRect/>
          </a:stretch>
        </p:blipFill>
        <p:spPr>
          <a:xfrm>
            <a:off x="4797177" y="1062975"/>
            <a:ext cx="4270623" cy="1584975"/>
          </a:xfrm>
          <a:prstGeom prst="rect">
            <a:avLst/>
          </a:prstGeom>
          <a:noFill/>
          <a:ln>
            <a:noFill/>
          </a:ln>
        </p:spPr>
      </p:pic>
      <p:pic>
        <p:nvPicPr>
          <p:cNvPr id="484" name="Google Shape;484;p65"/>
          <p:cNvPicPr preferRelativeResize="0"/>
          <p:nvPr/>
        </p:nvPicPr>
        <p:blipFill>
          <a:blip r:embed="rId4">
            <a:alphaModFix/>
          </a:blip>
          <a:stretch>
            <a:fillRect/>
          </a:stretch>
        </p:blipFill>
        <p:spPr>
          <a:xfrm>
            <a:off x="5066525" y="2773875"/>
            <a:ext cx="4021700" cy="2209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469" u="sng"/>
              <a:t>Towards a Taxonomy of Large Language Model based Business Model Transformations</a:t>
            </a:r>
            <a:r>
              <a:rPr lang="ja" sz="1469" u="sng"/>
              <a:t> 2023 </a:t>
            </a:r>
            <a:r>
              <a:rPr lang="ja" sz="1169" u="sng"/>
              <a:t> </a:t>
            </a:r>
            <a:endParaRPr sz="1169" u="sng"/>
          </a:p>
          <a:p>
            <a:pPr indent="0" lvl="0" marL="0" rtl="0" algn="l">
              <a:spcBef>
                <a:spcPts val="1200"/>
              </a:spcBef>
              <a:spcAft>
                <a:spcPts val="0"/>
              </a:spcAft>
              <a:buNone/>
            </a:pPr>
            <a:r>
              <a:rPr lang="ja" sz="1100"/>
              <a:t>概要：</a:t>
            </a:r>
            <a:br>
              <a:rPr lang="ja" sz="1100"/>
            </a:br>
            <a:r>
              <a:rPr lang="ja" sz="800"/>
              <a:t>チューリッヒ応用科学大学によるLLMを利用したビジネスモデルについて実際のケースをもとに調査報告。</a:t>
            </a:r>
            <a:br>
              <a:rPr lang="ja" sz="800"/>
            </a:br>
            <a:r>
              <a:rPr lang="ja" sz="800"/>
              <a:t>この研究は、LLMが企業レベルでビジネスモデルに影響を与えるさまざまな方法を理解し、分類するのに役立つ分類法を紹介しています。</a:t>
            </a:r>
            <a:br>
              <a:rPr lang="ja" sz="800"/>
            </a:br>
            <a:r>
              <a:rPr lang="ja" sz="800"/>
              <a:t>LLMがビジネスモデルの変化に果たす役割を分析する初めての研究の一つです。</a:t>
            </a:r>
            <a:endParaRPr sz="800"/>
          </a:p>
          <a:p>
            <a:pPr indent="0" lvl="0" marL="0" rtl="0" algn="l">
              <a:spcBef>
                <a:spcPts val="1200"/>
              </a:spcBef>
              <a:spcAft>
                <a:spcPts val="0"/>
              </a:spcAft>
              <a:buNone/>
            </a:pPr>
            <a:r>
              <a:rPr lang="ja" sz="1100"/>
              <a:t>方法論：</a:t>
            </a:r>
            <a:br>
              <a:rPr lang="ja" sz="1100"/>
            </a:br>
            <a:r>
              <a:rPr lang="ja" sz="800"/>
              <a:t>著者は実証的から概念的へ、そして概念的から実証的への反復を含む分類法の開発方法論を使用しました。</a:t>
            </a:r>
            <a:br>
              <a:rPr lang="ja" sz="800"/>
            </a:br>
            <a:r>
              <a:rPr lang="ja" sz="800"/>
              <a:t>彼らはまず、LLMによって影響を受けるビジネスモデル変革のメタ特性を特定しました。</a:t>
            </a:r>
            <a:br>
              <a:rPr lang="ja" sz="800"/>
            </a:br>
            <a:r>
              <a:rPr lang="ja" sz="800"/>
              <a:t>そして、異なる業界での50の実世界のLLMの使用事例を収集し、ビジネスモデルへの影響を分析し分類しました。</a:t>
            </a:r>
            <a:br>
              <a:rPr lang="ja" sz="800"/>
            </a:br>
            <a:r>
              <a:rPr lang="ja" sz="800"/>
              <a:t>分類法の開発は反復的に行われ、重複のない包括的な次元などの基準が検証に使用されました。</a:t>
            </a:r>
            <a:endParaRPr sz="800"/>
          </a:p>
          <a:p>
            <a:pPr indent="0" lvl="0" marL="0" rtl="0" algn="l">
              <a:spcBef>
                <a:spcPts val="1200"/>
              </a:spcBef>
              <a:spcAft>
                <a:spcPts val="0"/>
              </a:spcAft>
              <a:buNone/>
            </a:pPr>
            <a:r>
              <a:rPr lang="ja" sz="1100"/>
              <a:t>結果：</a:t>
            </a:r>
            <a:br>
              <a:rPr lang="ja" sz="1100"/>
            </a:br>
            <a:r>
              <a:rPr lang="ja" sz="800"/>
              <a:t>この研究の結果、LLMによって推進されるビジネスモデル変革の4つの原型が特定されました:</a:t>
            </a:r>
            <a:br>
              <a:rPr lang="ja" sz="800"/>
            </a:br>
            <a:r>
              <a:rPr lang="ja" sz="800"/>
              <a:t>1. 新しい顧客の利益 - 個人支援、コーチング、コンテンツ生成、音声インタラクションなどのパーソナルアシスタント、コーチング、コンテンツ生成、会話。</a:t>
            </a:r>
            <a:br>
              <a:rPr lang="ja" sz="800"/>
            </a:br>
            <a:r>
              <a:rPr lang="ja" sz="800"/>
              <a:t>2. 新しい販売・コミュニケーションチャネル - 販売前自動化や顧客サービスの自動化などのプリセールス（技術営業）自動化、カスタマーサービス自動化。</a:t>
            </a:r>
            <a:br>
              <a:rPr lang="ja" sz="800"/>
            </a:br>
            <a:r>
              <a:rPr lang="ja" sz="800"/>
              <a:t>3. ビジネスプロセスの自動化の増加 - フロントオフィス、バックオフィス、ソフトウェア開発の自動化などの効率化。</a:t>
            </a:r>
            <a:br>
              <a:rPr lang="ja" sz="800"/>
            </a:br>
            <a:r>
              <a:rPr lang="ja" sz="800"/>
              <a:t>4. 情報リソースの効果的な利用 - 情報・知識管理、情報抽出などのサポートで情報リソースのユーザビリティを大幅に改善させる。</a:t>
            </a:r>
            <a:endParaRPr sz="800"/>
          </a:p>
          <a:p>
            <a:pPr indent="0" lvl="0" marL="0" rtl="0" algn="l">
              <a:spcBef>
                <a:spcPts val="1200"/>
              </a:spcBef>
              <a:spcAft>
                <a:spcPts val="1200"/>
              </a:spcAft>
              <a:buNone/>
            </a:pPr>
            <a:r>
              <a:rPr lang="ja" sz="800"/>
              <a:t>現在、LLM活用の目標は（分類上）効率性向上や収益増加などに特化されているが</a:t>
            </a:r>
            <a:br>
              <a:rPr lang="ja" sz="800"/>
            </a:br>
            <a:r>
              <a:rPr lang="ja" sz="800"/>
              <a:t>この研究では、経済的な価値の定量化や、新しいビジネスモデルの設計・実装に関するさらなる研究が必要で</a:t>
            </a:r>
            <a:br>
              <a:rPr lang="ja" sz="800"/>
            </a:br>
            <a:r>
              <a:rPr lang="ja" sz="800"/>
              <a:t>今後既存知識の整理、およびLLMベースのビジネスモデル分類法に貢献することができるとしています</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ph idx="1" type="body"/>
          </p:nvPr>
        </p:nvSpPr>
        <p:spPr>
          <a:xfrm>
            <a:off x="0" y="0"/>
            <a:ext cx="9144000" cy="504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ja" sz="1469" u="sng"/>
              <a:t>Rephrase and Respond: Let Large Language Models Ask Better Questions for Themselves</a:t>
            </a:r>
            <a:r>
              <a:rPr lang="ja" sz="1469" u="sng"/>
              <a:t> 2023 </a:t>
            </a:r>
            <a:r>
              <a:rPr lang="ja" sz="1169" u="sng"/>
              <a:t> </a:t>
            </a:r>
            <a:endParaRPr sz="1169" u="sng"/>
          </a:p>
          <a:p>
            <a:pPr indent="0" lvl="0" marL="0" rtl="0" algn="l">
              <a:spcBef>
                <a:spcPts val="1200"/>
              </a:spcBef>
              <a:spcAft>
                <a:spcPts val="0"/>
              </a:spcAft>
              <a:buNone/>
            </a:pPr>
            <a:r>
              <a:rPr lang="ja" sz="1400"/>
              <a:t>概要：</a:t>
            </a:r>
            <a:br>
              <a:rPr lang="ja" sz="1100"/>
            </a:br>
            <a:r>
              <a:rPr lang="ja" sz="1000"/>
              <a:t>この論文は、大規模言語モデル（LLM）が質問の解釈や回答を改善する方法である「Rephrase and Respond」（RaR）を紹介しています。</a:t>
            </a:r>
            <a:br>
              <a:rPr lang="ja" sz="1000"/>
            </a:br>
            <a:r>
              <a:rPr lang="ja" sz="1000"/>
              <a:t>https://github.com/uclaml/Rephrase-and-Respond</a:t>
            </a:r>
            <a:endParaRPr sz="1000"/>
          </a:p>
          <a:p>
            <a:pPr indent="0" lvl="0" marL="0" rtl="0" algn="l">
              <a:spcBef>
                <a:spcPts val="1200"/>
              </a:spcBef>
              <a:spcAft>
                <a:spcPts val="0"/>
              </a:spcAft>
              <a:buNone/>
            </a:pPr>
            <a:r>
              <a:rPr lang="ja" sz="1250"/>
              <a:t>新規性：</a:t>
            </a:r>
            <a:br>
              <a:rPr lang="ja" sz="1750"/>
            </a:br>
            <a:r>
              <a:rPr lang="ja" sz="1000"/>
              <a:t>RaRの新しい側面は、LLMがユーザーの質問を自身が理解しやすい形に自ら言い換える部分であり、</a:t>
            </a:r>
            <a:br>
              <a:rPr lang="ja" sz="1000"/>
            </a:br>
            <a:r>
              <a:rPr lang="ja" sz="1000"/>
              <a:t>これによりモデルの理解力とパフォーマンスが向上します。</a:t>
            </a:r>
            <a:endParaRPr sz="1000"/>
          </a:p>
          <a:p>
            <a:pPr indent="0" lvl="0" marL="0" rtl="0" algn="l">
              <a:spcBef>
                <a:spcPts val="1200"/>
              </a:spcBef>
              <a:spcAft>
                <a:spcPts val="0"/>
              </a:spcAft>
              <a:buNone/>
            </a:pPr>
            <a:r>
              <a:rPr lang="ja" sz="1250"/>
              <a:t>手法：</a:t>
            </a:r>
            <a:br>
              <a:rPr lang="ja" sz="1750"/>
            </a:br>
            <a:r>
              <a:rPr lang="ja" sz="1000"/>
              <a:t>One-step RaRとTwo-step RaRの2つの主要なアプローチを提示しています。</a:t>
            </a:r>
            <a:br>
              <a:rPr lang="ja" sz="1000"/>
            </a:br>
            <a:r>
              <a:rPr lang="ja" sz="1000"/>
              <a:t>- One-step RaRでは、LLMが質問を言い換えてから即座に回答を生成します。</a:t>
            </a:r>
            <a:br>
              <a:rPr lang="ja" sz="1000"/>
            </a:br>
            <a:r>
              <a:rPr lang="ja" sz="1000"/>
              <a:t>- Two-step RaRでは、LLMがユーザーの質問を自身が理解しやすい形に自ら言い換え（回答は行わず）、</a:t>
            </a:r>
            <a:br>
              <a:rPr lang="ja" sz="1000"/>
            </a:br>
            <a:r>
              <a:rPr lang="ja" sz="1000"/>
              <a:t>その後2つ目のLLM（または同じLLM）がその後で元の質問と言い換えた質問を組み合わせて応答します。</a:t>
            </a:r>
            <a:br>
              <a:rPr lang="ja" sz="1000"/>
            </a:br>
            <a:r>
              <a:rPr lang="ja" sz="1000"/>
              <a:t>- この論文では、理論的および実証的にRaRとCoT（Chain-of-Thought）の方法を比較し、RaRがCoTと組み合わせてパフォーマンスを向上させることを示しています。</a:t>
            </a:r>
            <a:endParaRPr sz="10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0"/>
              </a:spcAft>
              <a:buNone/>
            </a:pPr>
            <a:r>
              <a:t/>
            </a:r>
            <a:endParaRPr sz="900"/>
          </a:p>
          <a:p>
            <a:pPr indent="0" lvl="0" marL="0" rtl="0" algn="l">
              <a:spcBef>
                <a:spcPts val="1200"/>
              </a:spcBef>
              <a:spcAft>
                <a:spcPts val="1200"/>
              </a:spcAft>
              <a:buNone/>
            </a:pPr>
            <a:r>
              <a:rPr lang="ja" sz="1250"/>
              <a:t>結果：</a:t>
            </a:r>
            <a:br>
              <a:rPr lang="ja" sz="1250"/>
            </a:br>
            <a:r>
              <a:rPr lang="ja" sz="1000"/>
              <a:t>- 実験では、元の質問を使用する場合と比較して、One-step RaRとTwo-step RaRの両方が、さまざまなタスクでLLMの回答を大幅に向上させることが示されています。</a:t>
            </a:r>
            <a:br>
              <a:rPr lang="ja" sz="1000"/>
            </a:br>
            <a:r>
              <a:rPr lang="ja" sz="1000"/>
              <a:t>- より高度なLLMは、RaRによってより実質的な改善を示しました。</a:t>
            </a:r>
            <a:br>
              <a:rPr lang="ja" sz="1000"/>
            </a:br>
            <a:r>
              <a:rPr lang="ja" sz="1000"/>
              <a:t>- RaRを使用してGPT-4によって生成された言い換えられた質問は、Vicunaなどの他のモデルのパフォーマンスを向上させ、RaRの効果が移転可能であることを示しています。</a:t>
            </a:r>
            <a:br>
              <a:rPr lang="ja" sz="1000"/>
            </a:br>
            <a:r>
              <a:rPr lang="ja" sz="1000"/>
              <a:t>- 複数の言い換えは、LLMからより明確な質問やより良い回答を導くことができます。</a:t>
            </a:r>
            <a:br>
              <a:rPr lang="ja" sz="1000"/>
            </a:br>
            <a:r>
              <a:rPr lang="ja" sz="1000"/>
              <a:t>- RaRはCoTを補完し、組み合わせると単独で使用するよりも高いパフォーマンスを示します。</a:t>
            </a:r>
            <a:endParaRPr sz="1000"/>
          </a:p>
        </p:txBody>
      </p:sp>
      <p:pic>
        <p:nvPicPr>
          <p:cNvPr id="495" name="Google Shape;495;p67"/>
          <p:cNvPicPr preferRelativeResize="0"/>
          <p:nvPr/>
        </p:nvPicPr>
        <p:blipFill>
          <a:blip r:embed="rId3">
            <a:alphaModFix/>
          </a:blip>
          <a:stretch>
            <a:fillRect/>
          </a:stretch>
        </p:blipFill>
        <p:spPr>
          <a:xfrm>
            <a:off x="1072200" y="2251150"/>
            <a:ext cx="6371251" cy="1928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idx="1" type="body"/>
          </p:nvPr>
        </p:nvSpPr>
        <p:spPr>
          <a:xfrm>
            <a:off x="0" y="0"/>
            <a:ext cx="9144000" cy="5044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ja" sz="1469" u="sng"/>
              <a:t>Simple and Controllable Music Generation</a:t>
            </a:r>
            <a:r>
              <a:rPr lang="ja" sz="1469" u="sng"/>
              <a:t> 2023 </a:t>
            </a:r>
            <a:r>
              <a:rPr lang="ja" sz="1169" u="sng"/>
              <a:t> </a:t>
            </a:r>
            <a:endParaRPr sz="1169" u="sng"/>
          </a:p>
          <a:p>
            <a:pPr indent="0" lvl="0" marL="0" rtl="0" algn="l">
              <a:spcBef>
                <a:spcPts val="1200"/>
              </a:spcBef>
              <a:spcAft>
                <a:spcPts val="0"/>
              </a:spcAft>
              <a:buNone/>
            </a:pPr>
            <a:r>
              <a:rPr lang="ja" sz="1600"/>
              <a:t>概要：</a:t>
            </a:r>
            <a:br>
              <a:rPr lang="ja" sz="1100"/>
            </a:br>
            <a:r>
              <a:rPr lang="ja" sz="1285"/>
              <a:t>圧縮された離散的な音楽表現またはトークンに作用する条件付き音楽生成のための単一段階のトランスフォーマーベースの言語モデル（LM）であるMUSICGENを紹介しています。</a:t>
            </a:r>
            <a:br>
              <a:rPr lang="ja" sz="1285"/>
            </a:br>
            <a:r>
              <a:rPr lang="ja" sz="1285"/>
              <a:t>従来の複数のモデルを連結する手法に依存する従来の作品とは異なり、MUSICGENは効率的なトークン交互挿入パターンを使用して高品質なサンプルを生成し、複数段階が不要となります。</a:t>
            </a:r>
            <a:br>
              <a:rPr lang="ja" sz="1285"/>
            </a:br>
            <a:r>
              <a:rPr lang="ja" sz="1285"/>
              <a:t>テキストの記述や旋律的な特徴に応じてモノラルおよびステレオ音声を生成し、出力をより良く制御できます。</a:t>
            </a:r>
            <a:br>
              <a:rPr lang="ja" sz="1285"/>
            </a:br>
            <a:r>
              <a:rPr lang="ja" sz="1285"/>
              <a:t>GitHub: </a:t>
            </a:r>
            <a:r>
              <a:rPr lang="ja" sz="1285" u="sng">
                <a:solidFill>
                  <a:schemeClr val="hlink"/>
                </a:solidFill>
                <a:hlinkClick r:id="rId3"/>
              </a:rPr>
              <a:t>https://github.com/facebookresearch/audiocraft/blob/main/docs/MUSICGEN.md</a:t>
            </a:r>
            <a:r>
              <a:rPr lang="ja" sz="1285"/>
              <a:t>　デモ: https://huggingface.co/spaces/facebook/MusicGen</a:t>
            </a:r>
            <a:endParaRPr sz="1285"/>
          </a:p>
          <a:p>
            <a:pPr indent="0" lvl="0" marL="0" rtl="0" algn="l">
              <a:spcBef>
                <a:spcPts val="1200"/>
              </a:spcBef>
              <a:spcAft>
                <a:spcPts val="0"/>
              </a:spcAft>
              <a:buNone/>
            </a:pPr>
            <a:r>
              <a:rPr lang="ja" sz="1600"/>
              <a:t>新規性：</a:t>
            </a:r>
            <a:br>
              <a:rPr lang="ja" sz="1750"/>
            </a:br>
            <a:r>
              <a:rPr lang="ja" sz="1250"/>
              <a:t>MUSICGENの革新性は、従来の作品で見られる階層的またはアップサンプリング戦略とは対照的に、音楽生成のために単一段階のトランスフォーマーベースのLMを使用する能力にあります。</a:t>
            </a:r>
            <a:br>
              <a:rPr lang="ja" sz="1250"/>
            </a:br>
            <a:r>
              <a:rPr lang="ja" sz="1250"/>
              <a:t>音響トークンの複数の並列ストリームをモデリングするための一般的なフレームワークを導入し、消去研究を通じて、システム内の各コンポーネントの重要性を示しています。</a:t>
            </a:r>
            <a:br>
              <a:rPr lang="ja" sz="1250"/>
            </a:br>
            <a:r>
              <a:rPr lang="ja" sz="1250"/>
              <a:t>さらに、MUSICGENは非監視の旋律的特徴に条件付けることができ、監督データが不要で与えられたハーモニックおよび旋律的構造に一致する音楽を生成できます。</a:t>
            </a:r>
            <a:endParaRPr sz="1250"/>
          </a:p>
          <a:p>
            <a:pPr indent="0" lvl="0" marL="0" rtl="0" algn="l">
              <a:spcBef>
                <a:spcPts val="1200"/>
              </a:spcBef>
              <a:spcAft>
                <a:spcPts val="0"/>
              </a:spcAft>
              <a:buNone/>
            </a:pPr>
            <a:r>
              <a:rPr lang="ja" sz="1600"/>
              <a:t>手法：</a:t>
            </a:r>
            <a:br>
              <a:rPr lang="ja" sz="1600"/>
            </a:br>
            <a:r>
              <a:rPr lang="ja" sz="1250"/>
              <a:t>MUSICGENの方法論は、テキストまたは旋律表現に条件付けられた</a:t>
            </a:r>
            <a:br>
              <a:rPr lang="ja" sz="1250"/>
            </a:br>
            <a:r>
              <a:rPr lang="ja" sz="1250"/>
              <a:t>自己回帰トランスフォーマーベースのデコーダーを使用することを含みます。</a:t>
            </a:r>
            <a:br>
              <a:rPr lang="ja" sz="1250"/>
            </a:br>
            <a:r>
              <a:rPr lang="ja" sz="1250"/>
              <a:t>モデルはEnCodecオーディオトークナイザーから量子化された単位でトレーニングされ、</a:t>
            </a:r>
            <a:br>
              <a:rPr lang="ja" sz="1250"/>
            </a:br>
            <a:r>
              <a:rPr lang="ja" sz="1250"/>
              <a:t>これによりResidual Vector Quantization（RVQ）を活用して</a:t>
            </a:r>
            <a:br>
              <a:rPr lang="ja" sz="1250"/>
            </a:br>
            <a:r>
              <a:rPr lang="ja" sz="1250"/>
              <a:t>複数の並列ストリームの離散的なトークンを作成します。</a:t>
            </a:r>
            <a:br>
              <a:rPr lang="ja" sz="1250"/>
            </a:br>
            <a:r>
              <a:rPr lang="ja" sz="1250"/>
              <a:t>論文は、これらの並列ストリームをモデリングプロセス中に効率的に処理するための</a:t>
            </a:r>
            <a:br>
              <a:rPr lang="ja" sz="1250"/>
            </a:br>
            <a:r>
              <a:rPr lang="ja" sz="1250"/>
              <a:t>様々なコードブックの交互挿入パターンを探求しています。</a:t>
            </a:r>
            <a:br>
              <a:rPr lang="ja" sz="1250"/>
            </a:br>
            <a:r>
              <a:rPr lang="ja" sz="1250"/>
              <a:t>モデルをテキストに条件づけるためには、T5などの事前学習済みのテキストエンコーダーが</a:t>
            </a:r>
            <a:br>
              <a:rPr lang="ja" sz="1250"/>
            </a:br>
            <a:r>
              <a:rPr lang="ja" sz="1250"/>
              <a:t>使用され、旋律条件付けでは、入力のクロマグラムに依存する非監督学習アプローチが</a:t>
            </a:r>
            <a:br>
              <a:rPr lang="ja" sz="1250"/>
            </a:br>
            <a:r>
              <a:rPr lang="ja" sz="1250"/>
              <a:t>導入されます。</a:t>
            </a:r>
            <a:br>
              <a:rPr lang="ja" sz="1250"/>
            </a:br>
            <a:r>
              <a:rPr lang="ja" sz="1250"/>
              <a:t>MUSICGENの性能を評価するために、</a:t>
            </a:r>
            <a:br>
              <a:rPr lang="ja" sz="1250"/>
            </a:br>
            <a:r>
              <a:rPr lang="ja" sz="1250"/>
              <a:t>自動的および人間の研究を含む包括的な経験的評価が実施されます。</a:t>
            </a:r>
            <a:endParaRPr sz="1250"/>
          </a:p>
          <a:p>
            <a:pPr indent="0" lvl="0" marL="0" rtl="0" algn="l">
              <a:spcBef>
                <a:spcPts val="1200"/>
              </a:spcBef>
              <a:spcAft>
                <a:spcPts val="1200"/>
              </a:spcAft>
              <a:buNone/>
            </a:pPr>
            <a:r>
              <a:rPr lang="ja" sz="1600"/>
              <a:t>結果：</a:t>
            </a:r>
            <a:br>
              <a:rPr lang="ja" sz="1250"/>
            </a:br>
            <a:r>
              <a:rPr lang="ja" sz="1250"/>
              <a:t>客観的および人間の評価尺度において、</a:t>
            </a:r>
            <a:br>
              <a:rPr lang="ja" sz="1250"/>
            </a:br>
            <a:r>
              <a:rPr lang="ja" sz="1250"/>
              <a:t>MUSICGENは標準的なテキストから音楽への</a:t>
            </a:r>
            <a:br>
              <a:rPr lang="ja" sz="1250"/>
            </a:br>
            <a:r>
              <a:rPr lang="ja" sz="1250"/>
              <a:t>ベンチマークで他の評価されたベースラインを上回ります。</a:t>
            </a:r>
            <a:br>
              <a:rPr lang="ja" sz="1250"/>
            </a:br>
            <a:r>
              <a:rPr lang="ja" sz="1250"/>
              <a:t>最良のベースラインの80.5に比べて、主観的な評価は100点中84.8点を獲得します。</a:t>
            </a:r>
            <a:br>
              <a:rPr lang="ja" sz="1250"/>
            </a:br>
            <a:r>
              <a:rPr lang="ja" sz="1250"/>
              <a:t>消去研究は、全体的な性能において各モデルコンポーネントの重要性を強調しています。</a:t>
            </a:r>
            <a:br>
              <a:rPr lang="ja" sz="1250"/>
            </a:br>
            <a:r>
              <a:rPr lang="ja" sz="1250"/>
              <a:t>モデルは追加の計算コストなしでステレオオーディオ生成において堅牢性を示し、</a:t>
            </a:r>
            <a:br>
              <a:rPr lang="ja" sz="1250"/>
            </a:br>
            <a:r>
              <a:rPr lang="ja" sz="1250"/>
              <a:t>テキストの記述や旋律条件付けに従いつつ高品質を維持する能力も示しています。</a:t>
            </a:r>
            <a:endParaRPr sz="1250"/>
          </a:p>
        </p:txBody>
      </p:sp>
      <p:pic>
        <p:nvPicPr>
          <p:cNvPr id="501" name="Google Shape;501;p68"/>
          <p:cNvPicPr preferRelativeResize="0"/>
          <p:nvPr/>
        </p:nvPicPr>
        <p:blipFill>
          <a:blip r:embed="rId4">
            <a:alphaModFix/>
          </a:blip>
          <a:stretch>
            <a:fillRect/>
          </a:stretch>
        </p:blipFill>
        <p:spPr>
          <a:xfrm>
            <a:off x="4289249" y="2202350"/>
            <a:ext cx="4708400" cy="2580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369" u="sng"/>
              <a:t>KTRL+F: Knowledge-Augmented In-Document Search</a:t>
            </a:r>
            <a:r>
              <a:rPr lang="ja" sz="13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文書内検索タスクで単語の埋め込みに外部知識を埋め込み,速度と性能の相違が期待する知識強調句検索モデルKnowledge-Augmented In-Document Search（KTRL+F）を提案</a:t>
            </a:r>
            <a:br>
              <a:rPr lang="ja" sz="822"/>
            </a:br>
            <a:r>
              <a:rPr lang="ja" sz="822"/>
              <a:t>クエリ検索において、外部知識ソースを取り入れることで、単一のドキュメント内の検索機能を高める新しいアプローチを表しています。</a:t>
            </a:r>
            <a:br>
              <a:rPr lang="ja" sz="822"/>
            </a:br>
            <a:r>
              <a:rPr lang="ja" sz="822"/>
              <a:t>これにより、複雑なドキュメントにおける検索結果の精度と関連性が大幅に向上する可能性があります。</a:t>
            </a:r>
            <a:br>
              <a:rPr lang="ja" sz="822"/>
            </a:br>
            <a:r>
              <a:rPr lang="ja" sz="822"/>
              <a:t>https://github.com/hanseokOh/KtrlF</a:t>
            </a:r>
            <a:endParaRPr sz="822"/>
          </a:p>
          <a:p>
            <a:pPr indent="0" lvl="0" marL="0" rtl="0" algn="l">
              <a:spcBef>
                <a:spcPts val="1200"/>
              </a:spcBef>
              <a:spcAft>
                <a:spcPts val="0"/>
              </a:spcAft>
              <a:buSzPts val="1018"/>
              <a:buNone/>
            </a:pPr>
            <a:r>
              <a:rPr lang="ja" sz="1100"/>
              <a:t>新規性</a:t>
            </a:r>
            <a:br>
              <a:rPr lang="ja" sz="1100"/>
            </a:br>
            <a:r>
              <a:rPr lang="ja" sz="800"/>
              <a:t>Ctrl+Fのような従来の文書内検索ツールと、現代のMRCシステムの理解力と知識統合能力を組み合わせた点にあります。従来のシステムが明示的なコンテンツと語彙的な一致に焦点を当てるのに対し、KTRL+Fは文書を読み、コンテキストを理解し、外部の知識（例：Wikipedia）を活用してクエリとターゲットの間の意味的ギャップを埋めることできます。これにより、「中国のソーシャルネットワークプラットフォーム」のような複雑なクエリを検索することが可能になります。これには、WeChat、Baiduなどのテキストに明示的に記載されていないエンティティに関する知識が必要で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0"/>
              </a:spcAft>
              <a:buSzPts val="1018"/>
              <a:buNone/>
            </a:pPr>
            <a:br>
              <a:rPr lang="ja" sz="822"/>
            </a:br>
            <a:endParaRPr sz="822"/>
          </a:p>
          <a:p>
            <a:pPr indent="0" lvl="0" marL="0" rtl="0" algn="l">
              <a:spcBef>
                <a:spcPts val="1200"/>
              </a:spcBef>
              <a:spcAft>
                <a:spcPts val="1200"/>
              </a:spcAft>
              <a:buSzPts val="1018"/>
              <a:buNone/>
            </a:pPr>
            <a:r>
              <a:t/>
            </a:r>
            <a:endParaRPr sz="722"/>
          </a:p>
        </p:txBody>
      </p:sp>
      <p:pic>
        <p:nvPicPr>
          <p:cNvPr id="507" name="Google Shape;507;p69"/>
          <p:cNvPicPr preferRelativeResize="0"/>
          <p:nvPr/>
        </p:nvPicPr>
        <p:blipFill>
          <a:blip r:embed="rId3">
            <a:alphaModFix/>
          </a:blip>
          <a:stretch>
            <a:fillRect/>
          </a:stretch>
        </p:blipFill>
        <p:spPr>
          <a:xfrm>
            <a:off x="4093600" y="3118950"/>
            <a:ext cx="4120048" cy="1925250"/>
          </a:xfrm>
          <a:prstGeom prst="rect">
            <a:avLst/>
          </a:prstGeom>
          <a:noFill/>
          <a:ln>
            <a:noFill/>
          </a:ln>
        </p:spPr>
      </p:pic>
      <p:pic>
        <p:nvPicPr>
          <p:cNvPr id="508" name="Google Shape;508;p69"/>
          <p:cNvPicPr preferRelativeResize="0"/>
          <p:nvPr/>
        </p:nvPicPr>
        <p:blipFill>
          <a:blip r:embed="rId4">
            <a:alphaModFix/>
          </a:blip>
          <a:stretch>
            <a:fillRect/>
          </a:stretch>
        </p:blipFill>
        <p:spPr>
          <a:xfrm>
            <a:off x="872125" y="3118950"/>
            <a:ext cx="3034275" cy="1925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069" u="sng"/>
              <a:t>CodeScope: An Execution-based Multilingual Multitask Multidimensional Benchmark for Evaluating LLMs on Code Understanding and Generation</a:t>
            </a:r>
            <a:r>
              <a:rPr lang="ja" sz="1069"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大規模言語モデル（LLMs）のコード理解および生成能力を評価するために設計された包括的なベンチマークであるCodeScopeが紹介されています。CodeScopeは、43のプログラミング言語、8つのコーディングタスクをカバーし、難易度、効率、長さの3つの次元に基づいてLLMsを評価します。また、実行ベースの評価をサポートするために、著者らは自動化されたコード実行エンジンであるMultiCode Engineを開発しました。</a:t>
            </a:r>
            <a:br>
              <a:rPr lang="ja" sz="822"/>
            </a:br>
            <a:r>
              <a:rPr lang="ja" sz="822"/>
              <a:t>https://github.com/WeixiangYAN/CodeScope</a:t>
            </a:r>
            <a:endParaRPr sz="822"/>
          </a:p>
          <a:p>
            <a:pPr indent="0" lvl="0" marL="0" rtl="0" algn="l">
              <a:spcBef>
                <a:spcPts val="1200"/>
              </a:spcBef>
              <a:spcAft>
                <a:spcPts val="0"/>
              </a:spcAft>
              <a:buSzPts val="1018"/>
              <a:buNone/>
            </a:pPr>
            <a:r>
              <a:rPr lang="ja" sz="1100"/>
              <a:t>新規性</a:t>
            </a:r>
            <a:br>
              <a:rPr lang="ja" sz="1100"/>
            </a:br>
            <a:r>
              <a:rPr lang="ja" sz="800"/>
              <a:t>異なるプログラミング言語や難易度レベルを網羅するタスクを収集し、CodeScopeを構築しました。このベンチマークでは、LLMsをコード要約、コードのにおい検出、コードレビュー、自動テスト、プログラム合成、コード翻訳、コード修復、コード最適化のテストにかけます。MultiCode Engineによって生成されたコードの実行が可能となり、コード生成および修復タスクの成功率を測定することができます。</a:t>
            </a:r>
            <a:endParaRPr sz="1100"/>
          </a:p>
          <a:p>
            <a:pPr indent="0" lvl="0" marL="0" rtl="0" algn="l">
              <a:spcBef>
                <a:spcPts val="1200"/>
              </a:spcBef>
              <a:spcAft>
                <a:spcPts val="0"/>
              </a:spcAft>
              <a:buSzPts val="1018"/>
              <a:buNone/>
            </a:pPr>
            <a:r>
              <a:rPr lang="ja" sz="1100"/>
              <a:t>手法</a:t>
            </a:r>
            <a:br>
              <a:rPr lang="ja" sz="722"/>
            </a:br>
            <a:r>
              <a:rPr lang="ja" sz="822"/>
              <a:t>このモデルは、フレーズの埋め込みに外部の知識の埋め込みを追加し、追加のトレーニングなしで速度とパフォーマンスのバランスを向上させます。外部の知識リンクモジュールは、エンティティを識別し、対応するWikipediaページにマッピングします。フレーズエンコーダーモジュールとクエリエンコーダーモジュールは、識別されたエンティティとユーザーのクエリの埋め込みを作成する責任があります。知識集約モジュールは、これらを組み合わせて豊かな文書内フレーズインデックスを作成します。この手法は、KTRL+Fタスク向けにキュレーションされた新しいデータセットを使用して評価されており、外部の証拠のマッチングが必要なユニークなクエリが含まれています。</a:t>
            </a:r>
            <a:endParaRPr sz="822"/>
          </a:p>
          <a:p>
            <a:pPr indent="0" lvl="0" marL="0" rtl="0" algn="l">
              <a:spcBef>
                <a:spcPts val="1200"/>
              </a:spcBef>
              <a:spcAft>
                <a:spcPts val="1200"/>
              </a:spcAft>
              <a:buSzPts val="1018"/>
              <a:buNone/>
            </a:pPr>
            <a:r>
              <a:rPr lang="ja" sz="1122"/>
              <a:t>結果</a:t>
            </a:r>
            <a:br>
              <a:rPr lang="ja" sz="1122"/>
            </a:br>
            <a:r>
              <a:rPr lang="ja" sz="822"/>
              <a:t>CodeScopeタスクにおいて8つの主要なLLMsを体系的に評価し、このベンチマークが他のベンチマークと比べて優れた幅と挑戦を提供していることを示しました。評価の結果、一部のLLMsは複数のタスクで良好な性能を示した一方で、他のLLMsは特に実世界の期待に合致する正確で効率的なコードを生成する点で改善の余地があることが明らかになりました。</a:t>
            </a:r>
            <a:br>
              <a:rPr lang="ja" sz="822"/>
            </a:br>
            <a:r>
              <a:rPr lang="ja" sz="822"/>
              <a:t>結果は、現在のLLMsのコード関連タスクにおける強みと制限を示し、多様な言語、パラダイム、複雑な問題解決シナリオを処理できるモデルの必要性を強調しています。著者らはまた、クロス言語およびクロスタスクの転移性研究を実施し、LLMsが以前に見たことのないタスクや言語にどのように一般化できるかを理解しました。</a:t>
            </a:r>
            <a:endParaRPr sz="722"/>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LLM-based Control Code Generation using Image Recognition</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を用いた画像認識を通じて配管及び計装図（P&amp;ID）の解釈により、産業用オートメーションにおける制御ロジックコードの自動生成を可能にする新しいアプローチを提示しています。これにより、複雑な生産プロセスの制御装置のプログラム作成における手作業とエラーが大幅に削減される可能性があります。</a:t>
            </a:r>
            <a:endParaRPr sz="822"/>
          </a:p>
          <a:p>
            <a:pPr indent="0" lvl="0" marL="0" rtl="0" algn="l">
              <a:spcBef>
                <a:spcPts val="1200"/>
              </a:spcBef>
              <a:spcAft>
                <a:spcPts val="0"/>
              </a:spcAft>
              <a:buSzPts val="1018"/>
              <a:buNone/>
            </a:pPr>
            <a:r>
              <a:rPr lang="ja" sz="1100"/>
              <a:t>新規性</a:t>
            </a:r>
            <a:br>
              <a:rPr lang="ja" sz="1100"/>
            </a:br>
            <a:r>
              <a:rPr lang="ja" sz="800"/>
              <a:t>新規性はLLMの最近の進歩を使用して画像を認識しコードを生成すること、具体的にはP&amp;IDからIEC 61131-3構造化テキスト（ST）を生成することです。</a:t>
            </a:r>
            <a:br>
              <a:rPr lang="ja" sz="800"/>
            </a:br>
            <a:r>
              <a:rPr lang="ja" sz="800"/>
              <a:t>この手法は、制御要件の手動解釈から自動化されたLLMベースのプロセスへの移行を提案し、時間とコストの節約、およびコード品質の向上が期待されます。</a:t>
            </a:r>
            <a:endParaRPr sz="1100"/>
          </a:p>
          <a:p>
            <a:pPr indent="0" lvl="0" marL="0" rtl="0" algn="l">
              <a:spcBef>
                <a:spcPts val="1200"/>
              </a:spcBef>
              <a:spcAft>
                <a:spcPts val="0"/>
              </a:spcAft>
              <a:buSzPts val="1018"/>
              <a:buNone/>
            </a:pPr>
            <a:r>
              <a:rPr lang="ja" sz="1100"/>
              <a:t>手法</a:t>
            </a:r>
            <a:br>
              <a:rPr lang="ja" sz="722"/>
            </a:br>
            <a:r>
              <a:rPr lang="ja" sz="822"/>
              <a:t>本研究は、産業設定からのP&amp;IDをGPT-4に供給し、制御要素を認識し対応するSTコードを生成するよう促し、その方法を3つの事例研究を通じて評価しています。生成されたコードは、オープンソースの統合開発環境（IDE）でコンパイル、テスト、およびデバッグされます。本論文では、LLMの画像認識およびコード生成能力の分析が詳細に述べられています。</a:t>
            </a:r>
            <a:endParaRPr sz="822"/>
          </a:p>
          <a:p>
            <a:pPr indent="0" lvl="0" marL="0" rtl="0" algn="l">
              <a:spcBef>
                <a:spcPts val="1200"/>
              </a:spcBef>
              <a:spcAft>
                <a:spcPts val="1200"/>
              </a:spcAft>
              <a:buSzPts val="1018"/>
              <a:buNone/>
            </a:pPr>
            <a:r>
              <a:rPr lang="ja" sz="1122"/>
              <a:t>結果</a:t>
            </a:r>
            <a:br>
              <a:rPr lang="ja" sz="1122"/>
            </a:br>
            <a:r>
              <a:rPr lang="ja" sz="822"/>
              <a:t>著者らは、画像認識能力にはいくつかの問題があり中程度であった一方、コード生成能力は、プロンプトの忠実度に依存して良好であることを発見しました。数秒で図面から作業可能な制御ロジックを生成する成功例は、この手法の実現可能性を示していますが、実用的な適用のためには改善が必要です。本研究は、将来のプロセスの自動化の可能性を示し、この手法が実践者による更なる研究と実装の出発点となる可能性を示しています。</a:t>
            </a:r>
            <a:endParaRPr sz="7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a:t>
            </a:r>
            <a:r>
              <a:rPr lang="ja" sz="1369" u="sng"/>
              <a:t>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arXivプラットフォームで公開された大規模言語モデル（LLM）関連の論文は累計で約1.7万件に達し計算機科学と統計学の論文全体に占める割合は最大で12%となりました</a:t>
            </a:r>
            <a:br>
              <a:rPr lang="ja" sz="822"/>
            </a:br>
            <a:r>
              <a:rPr lang="ja" sz="822"/>
              <a:t>対象期間は2018年1月1日から2023年9月7日まで、総数は16,979件で、クラスタリングと埋め込みを使用して作成した40のLLM関連トピックに注釈を追加しました</a:t>
            </a:r>
            <a:br>
              <a:rPr lang="ja" sz="822"/>
            </a:br>
            <a:r>
              <a:rPr lang="ja" sz="822"/>
              <a:t>新しくLLMに関する論文を投稿した著者も多く成長カテゴリーとなっています。コンピュータ科学の分野で多くのLLM論文が投稿されています。</a:t>
            </a:r>
            <a:br>
              <a:rPr lang="ja" sz="822"/>
            </a:br>
            <a:br>
              <a:rPr lang="ja" sz="822"/>
            </a:br>
            <a:r>
              <a:rPr lang="ja" sz="822" u="sng">
                <a:solidFill>
                  <a:schemeClr val="hlink"/>
                </a:solidFill>
                <a:hlinkClick r:id="rId3"/>
              </a:rPr>
              <a:t>https://github.com/rmovva/LLM-publication-patterns-public</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t/>
            </a:r>
            <a:endParaRPr sz="822"/>
          </a:p>
          <a:p>
            <a:pPr indent="0" lvl="0" marL="0" rtl="0" algn="l">
              <a:spcBef>
                <a:spcPts val="1200"/>
              </a:spcBef>
              <a:spcAft>
                <a:spcPts val="0"/>
              </a:spcAft>
              <a:buSzPts val="1018"/>
              <a:buNone/>
            </a:pPr>
            <a:r>
              <a:rPr lang="ja" sz="822"/>
              <a:t>特に投稿の多い大学は中国の大学期間でした。よく使われるワードは、Llama、ChatGPT、Like ChatGPTでした。また、引用数は大きなチームによって書かれる傾向が多い結果でした。</a:t>
            </a:r>
            <a:endParaRPr sz="822"/>
          </a:p>
          <a:p>
            <a:pPr indent="0" lvl="0" marL="0" rtl="0" algn="l">
              <a:spcBef>
                <a:spcPts val="1200"/>
              </a:spcBef>
              <a:spcAft>
                <a:spcPts val="1200"/>
              </a:spcAft>
              <a:buSzPts val="1018"/>
              <a:buNone/>
            </a:pPr>
            <a:r>
              <a:t/>
            </a:r>
            <a:endParaRPr sz="822"/>
          </a:p>
        </p:txBody>
      </p:sp>
      <p:pic>
        <p:nvPicPr>
          <p:cNvPr id="87" name="Google Shape;87;p18"/>
          <p:cNvPicPr preferRelativeResize="0"/>
          <p:nvPr/>
        </p:nvPicPr>
        <p:blipFill>
          <a:blip r:embed="rId4">
            <a:alphaModFix/>
          </a:blip>
          <a:stretch>
            <a:fillRect/>
          </a:stretch>
        </p:blipFill>
        <p:spPr>
          <a:xfrm>
            <a:off x="55850" y="1491624"/>
            <a:ext cx="4393076" cy="1462850"/>
          </a:xfrm>
          <a:prstGeom prst="rect">
            <a:avLst/>
          </a:prstGeom>
          <a:noFill/>
          <a:ln>
            <a:noFill/>
          </a:ln>
        </p:spPr>
      </p:pic>
      <p:pic>
        <p:nvPicPr>
          <p:cNvPr id="88" name="Google Shape;88;p18"/>
          <p:cNvPicPr preferRelativeResize="0"/>
          <p:nvPr/>
        </p:nvPicPr>
        <p:blipFill>
          <a:blip r:embed="rId5">
            <a:alphaModFix/>
          </a:blip>
          <a:stretch>
            <a:fillRect/>
          </a:stretch>
        </p:blipFill>
        <p:spPr>
          <a:xfrm>
            <a:off x="4779125" y="1491625"/>
            <a:ext cx="4393076" cy="1462862"/>
          </a:xfrm>
          <a:prstGeom prst="rect">
            <a:avLst/>
          </a:prstGeom>
          <a:noFill/>
          <a:ln>
            <a:noFill/>
          </a:ln>
        </p:spPr>
      </p:pic>
      <p:pic>
        <p:nvPicPr>
          <p:cNvPr id="89" name="Google Shape;89;p18"/>
          <p:cNvPicPr preferRelativeResize="0"/>
          <p:nvPr/>
        </p:nvPicPr>
        <p:blipFill>
          <a:blip r:embed="rId6">
            <a:alphaModFix/>
          </a:blip>
          <a:stretch>
            <a:fillRect/>
          </a:stretch>
        </p:blipFill>
        <p:spPr>
          <a:xfrm>
            <a:off x="369674" y="3340399"/>
            <a:ext cx="2327351" cy="1626650"/>
          </a:xfrm>
          <a:prstGeom prst="rect">
            <a:avLst/>
          </a:prstGeom>
          <a:noFill/>
          <a:ln>
            <a:noFill/>
          </a:ln>
        </p:spPr>
      </p:pic>
      <p:pic>
        <p:nvPicPr>
          <p:cNvPr id="90" name="Google Shape;90;p18"/>
          <p:cNvPicPr preferRelativeResize="0"/>
          <p:nvPr/>
        </p:nvPicPr>
        <p:blipFill>
          <a:blip r:embed="rId7">
            <a:alphaModFix/>
          </a:blip>
          <a:stretch>
            <a:fillRect/>
          </a:stretch>
        </p:blipFill>
        <p:spPr>
          <a:xfrm>
            <a:off x="6000219" y="3340402"/>
            <a:ext cx="2327351" cy="162664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Retrieval Augmented Generation of Symbolic Music with LLMs</a:t>
            </a:r>
            <a:r>
              <a:rPr lang="ja" sz="1200" u="sng"/>
              <a:t> 2023</a:t>
            </a:r>
            <a:r>
              <a:rPr lang="ja" sz="1269" u="sng"/>
              <a:t>  </a:t>
            </a:r>
            <a:endParaRPr sz="1269" u="sng"/>
          </a:p>
          <a:p>
            <a:pPr indent="0" lvl="0" marL="0" rtl="0" algn="l">
              <a:spcBef>
                <a:spcPts val="1200"/>
              </a:spcBef>
              <a:spcAft>
                <a:spcPts val="0"/>
              </a:spcAft>
              <a:buSzPts val="1018"/>
              <a:buNone/>
            </a:pPr>
            <a:r>
              <a:rPr lang="ja" sz="1100"/>
              <a:t>概要</a:t>
            </a:r>
            <a:br>
              <a:rPr lang="ja" sz="722"/>
            </a:br>
            <a:r>
              <a:rPr lang="ja" sz="822"/>
              <a:t>この論文は、大規模言語モデル（LLMs）を使用して象徴的音楽を生成するための検索拡張生成システムに関する研究を提案しています。このシステムは、音楽生成のためのユーザーの要求を受け取り、音楽例のデータベースにクエリを作成し、取得した結果を合成音楽モデル（例えばGPT-4など）へのプロンプトを増強するために使用します。このシステムの目標は、ユーザーとの対話の中で音楽を生成し、ユーザーが生成された音楽に変更を要求できることです。</a:t>
            </a:r>
            <a:br>
              <a:rPr lang="ja" sz="822"/>
            </a:br>
            <a:r>
              <a:rPr lang="ja" sz="822"/>
              <a:t>https://github.com/erl-j/scrap</a:t>
            </a:r>
            <a:endParaRPr sz="822"/>
          </a:p>
          <a:p>
            <a:pPr indent="0" lvl="0" marL="0" rtl="0" algn="l">
              <a:spcBef>
                <a:spcPts val="1200"/>
              </a:spcBef>
              <a:spcAft>
                <a:spcPts val="0"/>
              </a:spcAft>
              <a:buSzPts val="1018"/>
              <a:buNone/>
            </a:pPr>
            <a:r>
              <a:rPr lang="ja" sz="1100"/>
              <a:t>新規性</a:t>
            </a:r>
            <a:br>
              <a:rPr lang="ja" sz="1100"/>
            </a:br>
            <a:r>
              <a:rPr lang="ja" sz="800"/>
              <a:t>この研究の革新性は、象徴的音楽生成への検索拡張生成（RAG）の適用を探究している点にあります。</a:t>
            </a:r>
            <a:br>
              <a:rPr lang="ja" sz="800"/>
            </a:br>
            <a:r>
              <a:rPr lang="ja" sz="800"/>
              <a:t>このシステムはユーザーフレンドリーで簡単に実装できるよう設計されており、</a:t>
            </a:r>
            <a:br>
              <a:rPr lang="ja" sz="800"/>
            </a:br>
            <a:r>
              <a:rPr lang="ja" sz="800"/>
              <a:t>論文は具体的なユーザー要求に応答する音楽を生成する上で有望な初期結果を示しています。</a:t>
            </a:r>
            <a:endParaRPr sz="1100"/>
          </a:p>
          <a:p>
            <a:pPr indent="0" lvl="0" marL="0" rtl="0" algn="l">
              <a:spcBef>
                <a:spcPts val="1200"/>
              </a:spcBef>
              <a:spcAft>
                <a:spcPts val="0"/>
              </a:spcAft>
              <a:buSzPts val="1018"/>
              <a:buNone/>
            </a:pPr>
            <a:r>
              <a:rPr lang="ja" sz="1100"/>
              <a:t>手法</a:t>
            </a:r>
            <a:br>
              <a:rPr lang="ja" sz="722"/>
            </a:br>
            <a:r>
              <a:rPr lang="ja" sz="822"/>
              <a:t>このシステムは主に2つのコンポーネントから構成されています：音楽データベース＆検索LLMと作曲家LLMです。</a:t>
            </a:r>
            <a:br>
              <a:rPr lang="ja" sz="822"/>
            </a:br>
            <a:r>
              <a:rPr lang="ja" sz="822"/>
              <a:t>検索LLMは、アイルランドの伝統的なフォーク曲をabc記譜法で含むデータベースから</a:t>
            </a:r>
            <a:br>
              <a:rPr lang="ja" sz="822"/>
            </a:br>
            <a:r>
              <a:rPr lang="ja" sz="822"/>
              <a:t>適切な音楽例を選択するためにタグベースのアプローチを使用します。</a:t>
            </a:r>
            <a:br>
              <a:rPr lang="ja" sz="822"/>
            </a:br>
            <a:r>
              <a:rPr lang="ja" sz="822"/>
              <a:t>取得した例は、作曲家LLMのためのプロンプトを増強するために使用されます。この場合、ChatGPT-4が該当します。</a:t>
            </a:r>
            <a:br>
              <a:rPr lang="ja" sz="822"/>
            </a:br>
            <a:r>
              <a:rPr lang="ja" sz="822"/>
              <a:t>ChatGPT-4のためのシステムプロンプトには、システムの役割とフォーマット要件に関する詳細な指示だけでなく、</a:t>
            </a:r>
            <a:br>
              <a:rPr lang="ja" sz="822"/>
            </a:br>
            <a:r>
              <a:rPr lang="ja" sz="822"/>
              <a:t>生成される曲についての短いコメントを求めるリクエストも含まれています。</a:t>
            </a:r>
            <a:br>
              <a:rPr lang="ja" sz="822"/>
            </a:br>
            <a:r>
              <a:rPr lang="ja" sz="822"/>
              <a:t>この方法論は、他のコンテキストでタスクのパフォーマンスを向上させることが示された</a:t>
            </a:r>
            <a:br>
              <a:rPr lang="ja" sz="822"/>
            </a:br>
            <a:r>
              <a:rPr lang="ja" sz="822"/>
              <a:t>連想型プロンプティングも利用しています。</a:t>
            </a:r>
            <a:endParaRPr sz="822"/>
          </a:p>
          <a:p>
            <a:pPr indent="0" lvl="0" marL="0" rtl="0" algn="l">
              <a:spcBef>
                <a:spcPts val="1200"/>
              </a:spcBef>
              <a:spcAft>
                <a:spcPts val="1200"/>
              </a:spcAft>
              <a:buSzPts val="1018"/>
              <a:buNone/>
            </a:pPr>
            <a:r>
              <a:rPr lang="ja" sz="1122"/>
              <a:t>結果</a:t>
            </a:r>
            <a:br>
              <a:rPr lang="ja" sz="1122"/>
            </a:br>
            <a:r>
              <a:rPr lang="ja" sz="822"/>
              <a:t>この論文は、条件付き生成、スタイル変換、旋律の補完など、システムの出力の例を提供しています。</a:t>
            </a:r>
            <a:br>
              <a:rPr lang="ja" sz="822"/>
            </a:br>
            <a:r>
              <a:rPr lang="ja" sz="822"/>
              <a:t>その結果、生成された音楽が伝統的なスタイルに合致し、ユーザーの要求に適切に応答していることを示しています。</a:t>
            </a:r>
            <a:br>
              <a:rPr lang="ja" sz="822"/>
            </a:br>
            <a:r>
              <a:rPr lang="ja" sz="822"/>
              <a:t>生成された作品には些細な誤りや異常な側面があるかもしれませんが、</a:t>
            </a:r>
            <a:br>
              <a:rPr lang="ja" sz="822"/>
            </a:br>
            <a:r>
              <a:rPr lang="ja" sz="822"/>
              <a:t>論文は今後、音楽分析と生成のためにLLMsをさらに開発し、提案されたシステムのパフォーマンスを</a:t>
            </a:r>
            <a:br>
              <a:rPr lang="ja" sz="822"/>
            </a:br>
            <a:r>
              <a:rPr lang="ja" sz="822"/>
              <a:t>以前の音楽生成方法と比較する意向で結んでいます。</a:t>
            </a:r>
            <a:endParaRPr sz="722"/>
          </a:p>
        </p:txBody>
      </p:sp>
      <p:pic>
        <p:nvPicPr>
          <p:cNvPr id="524" name="Google Shape;524;p72"/>
          <p:cNvPicPr preferRelativeResize="0"/>
          <p:nvPr/>
        </p:nvPicPr>
        <p:blipFill>
          <a:blip r:embed="rId3">
            <a:alphaModFix/>
          </a:blip>
          <a:stretch>
            <a:fillRect/>
          </a:stretch>
        </p:blipFill>
        <p:spPr>
          <a:xfrm>
            <a:off x="5756825" y="988950"/>
            <a:ext cx="3303550" cy="3985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1200" u="sng"/>
              <a:t>Knowledge-Augmented Language Model Verification</a:t>
            </a:r>
            <a:r>
              <a:rPr lang="ja" sz="1200" u="sng"/>
              <a:t> 2023</a:t>
            </a:r>
            <a:r>
              <a:rPr lang="ja" sz="1269" u="sng"/>
              <a:t>  </a:t>
            </a:r>
            <a:endParaRPr sz="1269" u="sng"/>
          </a:p>
          <a:p>
            <a:pPr indent="0" lvl="0" marL="0" rtl="0" algn="l">
              <a:spcBef>
                <a:spcPts val="1200"/>
              </a:spcBef>
              <a:spcAft>
                <a:spcPts val="0"/>
              </a:spcAft>
              <a:buSzPts val="1018"/>
              <a:buNone/>
            </a:pPr>
            <a:br>
              <a:rPr lang="ja" sz="1100"/>
            </a:br>
            <a:r>
              <a:rPr lang="ja" sz="1100"/>
              <a:t>概要</a:t>
            </a:r>
            <a:br>
              <a:rPr lang="ja" sz="722"/>
            </a:br>
            <a:r>
              <a:rPr lang="ja" sz="722"/>
              <a:t>「知識拡張言語モデル検証」は、</a:t>
            </a:r>
            <a:r>
              <a:rPr lang="ja" sz="822"/>
              <a:t>生成されたテキストが妥当であるが事実と異なることが多い言語モデル（LMs）の幻覚の問題に取り組んでいます。著者たちは、知識の拡張と生成されたテキストの中での取得された知識の関連性と基盤性を評価する検証プロセスを使用することで、この問題を緩和する方法を提案しています。</a:t>
            </a:r>
            <a:br>
              <a:rPr lang="ja" sz="822"/>
            </a:br>
            <a:r>
              <a:rPr lang="ja" sz="822"/>
              <a:t>https://github.com/JinheonBaek/KALMV</a:t>
            </a:r>
            <a:endParaRPr sz="822"/>
          </a:p>
          <a:p>
            <a:pPr indent="0" lvl="0" marL="0" rtl="0" algn="l">
              <a:spcBef>
                <a:spcPts val="1200"/>
              </a:spcBef>
              <a:spcAft>
                <a:spcPts val="0"/>
              </a:spcAft>
              <a:buSzPts val="1018"/>
              <a:buNone/>
            </a:pPr>
            <a:br>
              <a:rPr lang="ja" sz="1100"/>
            </a:br>
            <a:r>
              <a:rPr lang="ja" sz="1100"/>
              <a:t>新規性</a:t>
            </a:r>
            <a:br>
              <a:rPr lang="ja" sz="1100"/>
            </a:br>
            <a:r>
              <a:rPr lang="ja" sz="800"/>
              <a:t>新規性は異なる検証者の導入にあります。これは、知識の取得と回答の基盤性のエラーを検出するために指示による微調整を経てトレーニングされた小規模の言語モデルです。従来の手法とは異なり、この検証者は新しい知識の反復的な取得やテキスト生成によってエラーを修正できます。</a:t>
            </a:r>
            <a:endParaRPr sz="1100"/>
          </a:p>
          <a:p>
            <a:pPr indent="0" lvl="0" marL="0" rtl="0" algn="l">
              <a:spcBef>
                <a:spcPts val="1200"/>
              </a:spcBef>
              <a:spcAft>
                <a:spcPts val="0"/>
              </a:spcAft>
              <a:buSzPts val="1018"/>
              <a:buNone/>
            </a:pPr>
            <a:br>
              <a:rPr lang="ja" sz="1100"/>
            </a:br>
            <a:r>
              <a:rPr lang="ja" sz="1100"/>
              <a:t>手法</a:t>
            </a:r>
            <a:br>
              <a:rPr lang="ja" sz="722"/>
            </a:br>
            <a:r>
              <a:rPr lang="ja" sz="822"/>
              <a:t>1. 外部ソース（WikipediaやWikidataなど）からユーザーのクエリに関連する知識を取得する。</a:t>
            </a:r>
            <a:br>
              <a:rPr lang="ja" sz="822"/>
            </a:br>
            <a:r>
              <a:rPr lang="ja" sz="822"/>
              <a:t>2. 取得した知識を言語モデルに組み込んでテキストを生成する。</a:t>
            </a:r>
            <a:br>
              <a:rPr lang="ja" sz="822"/>
            </a:br>
            <a:r>
              <a:rPr lang="ja" sz="822"/>
              <a:t>3. 取得および生成エラーをチェックする微調整された小規模な検証モデルを使用して出力を検証する。</a:t>
            </a:r>
            <a:br>
              <a:rPr lang="ja" sz="822"/>
            </a:br>
            <a:r>
              <a:rPr lang="ja" sz="822"/>
              <a:t>4. エラーが検出された場合、結果に基づき新しい知識を取得するか新しいテキストを生成して修正する。</a:t>
            </a:r>
            <a:br>
              <a:rPr lang="ja" sz="822"/>
            </a:br>
            <a:r>
              <a:rPr lang="ja" sz="822"/>
              <a:t>5. 単一の検証者で異なる手順からの出力のアンサンブルを使用することで信頼性を向上させる。</a:t>
            </a:r>
            <a:endParaRPr sz="822"/>
          </a:p>
          <a:p>
            <a:pPr indent="0" lvl="0" marL="0" rtl="0" algn="l">
              <a:spcBef>
                <a:spcPts val="1200"/>
              </a:spcBef>
              <a:spcAft>
                <a:spcPts val="1200"/>
              </a:spcAft>
              <a:buSzPts val="1018"/>
              <a:buNone/>
            </a:pPr>
            <a:br>
              <a:rPr lang="ja" sz="1122"/>
            </a:br>
            <a:r>
              <a:rPr lang="ja" sz="1122"/>
              <a:t>結果</a:t>
            </a:r>
            <a:br>
              <a:rPr lang="ja" sz="1122"/>
            </a:br>
            <a:r>
              <a:rPr lang="ja" sz="822"/>
              <a:t>提案された検証方法は、複数の質問応答ベンチマークで検証され、</a:t>
            </a:r>
            <a:br>
              <a:rPr lang="ja" sz="822"/>
            </a:br>
            <a:r>
              <a:rPr lang="ja" sz="822"/>
              <a:t>幻覚を減少させ、事実により忠実な出力を提供することで効果を示しました。</a:t>
            </a:r>
            <a:endParaRPr sz="722"/>
          </a:p>
        </p:txBody>
      </p:sp>
      <p:pic>
        <p:nvPicPr>
          <p:cNvPr id="530" name="Google Shape;530;p73"/>
          <p:cNvPicPr preferRelativeResize="0"/>
          <p:nvPr/>
        </p:nvPicPr>
        <p:blipFill>
          <a:blip r:embed="rId3">
            <a:alphaModFix/>
          </a:blip>
          <a:stretch>
            <a:fillRect/>
          </a:stretch>
        </p:blipFill>
        <p:spPr>
          <a:xfrm>
            <a:off x="5004125" y="2341775"/>
            <a:ext cx="4139876" cy="20699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idx="1" type="body"/>
          </p:nvPr>
        </p:nvSpPr>
        <p:spPr>
          <a:xfrm>
            <a:off x="0" y="0"/>
            <a:ext cx="9144000" cy="30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Lost in the Middle: How Language Models Use Long Contexts</a:t>
            </a:r>
            <a:r>
              <a:rPr lang="ja" sz="1200" u="sng"/>
              <a:t> 2023</a:t>
            </a:r>
            <a:r>
              <a:rPr lang="ja" sz="1269" u="sng"/>
              <a:t>  </a:t>
            </a:r>
            <a:br>
              <a:rPr lang="ja" sz="1100"/>
            </a:br>
            <a:r>
              <a:rPr lang="ja" sz="1100"/>
              <a:t>概要</a:t>
            </a:r>
            <a:br>
              <a:rPr lang="ja" sz="722"/>
            </a:br>
            <a:r>
              <a:rPr lang="ja" sz="800"/>
              <a:t>「Lost in the Middle: How Language Models Use Long Contexts」は、最先端の言語モデルが複雑な自然言語タスクのために長い文脈をどのように使用するかに焦点を当てています。</a:t>
            </a:r>
            <a:br>
              <a:rPr lang="ja" sz="800"/>
            </a:br>
            <a:r>
              <a:rPr lang="ja" sz="800"/>
              <a:t>拡張された入力文脈から関連情報を識別し利用する必要がある2つのタスクに焦点を当てています：複数文書の質問回答とキー・バリューの取得を行います。</a:t>
            </a:r>
            <a:br>
              <a:rPr lang="ja" sz="1100"/>
            </a:br>
            <a:r>
              <a:rPr lang="ja" sz="1100"/>
              <a:t>新規性</a:t>
            </a:r>
            <a:br>
              <a:rPr lang="ja" sz="1100"/>
            </a:br>
            <a:r>
              <a:rPr lang="ja" sz="800"/>
              <a:t>新規性は、長い入力文脈内での関連情報の位置が言語モデルのパフォーマンスにどのように影響するかを体系的に調査した点にあります。この研究では、文脈の長さや関連情報の位置を操作する制御された実験を導入し、モデルのパフォーマンスへの影響を観察しました。この分析により、現在の拡張された文脈モデルの制限と長い情報シーケンスを効果的に処理する能力に新たな洞察が提供されました。</a:t>
            </a:r>
            <a:br>
              <a:rPr lang="ja" sz="1100"/>
            </a:br>
            <a:r>
              <a:rPr lang="ja" sz="1100"/>
              <a:t>手法</a:t>
            </a:r>
            <a:br>
              <a:rPr lang="ja" sz="722"/>
            </a:br>
            <a:r>
              <a:rPr lang="ja" sz="822"/>
              <a:t>長い文脈での言語モデルのパフォーマンスを分析するため、著者らは複数文書の質問回答とキー・バリューの取得の両方のタスクで実験を行いました。前者では文書の数や答えを含む文書の位置、後者ではキー・バリューのペアの数や取得するキーの位置を変化させました。入力文脈から情報にアクセスし使用する必要がある環境で、MPT-30B-Instruct、LongChat-13B、GPT-3.5-Turbo、Claude-1.3を含む一連のオープンおよびクローズドな言語モデルをテストしました。</a:t>
            </a:r>
            <a:br>
              <a:rPr lang="ja" sz="1122"/>
            </a:br>
            <a:r>
              <a:rPr lang="ja" sz="1122"/>
              <a:t>結果</a:t>
            </a:r>
            <a:br>
              <a:rPr lang="ja" sz="1122"/>
            </a:br>
            <a:r>
              <a:rPr lang="ja" sz="822"/>
              <a:t>実験の結果、言語モデルは、関連情報の位置が入力文脈内で変化した際に特徴的なU字型のパフォーマンス曲線を示すことが明らかとなりました。関連情報が入力文脈の最初（先行バイアス）または最後（最新性バイアス）にある場合、パフォーマンスが最も高かったが、モデルが中間の情報にアクセスする必要があると著しく低下したことが示されました。これは、現在の言語モデルが長い入力文脈から情報を堅牢に使用していないことを示しています。著者らはまた、これらのタスクにおいて、拡張された文脈モデルが必ずしも標準的な文脈ウィンドウを持つモデルを上回るわけではないことを発見しました。その結果、より長い文脈を使用する際には、追加情報を効果的に管理するモデルの難しさにより、常に良いパフォーマンスにつながるわけではないとのトレードオフがあることが示唆されています。</a:t>
            </a:r>
            <a:endParaRPr sz="722"/>
          </a:p>
        </p:txBody>
      </p:sp>
      <p:sp>
        <p:nvSpPr>
          <p:cNvPr id="536" name="Google Shape;536;p74"/>
          <p:cNvSpPr txBox="1"/>
          <p:nvPr/>
        </p:nvSpPr>
        <p:spPr>
          <a:xfrm>
            <a:off x="0" y="2934150"/>
            <a:ext cx="3882000" cy="156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文脈入力:</a:t>
            </a:r>
            <a:endParaRPr sz="600" u="sng"/>
          </a:p>
          <a:p>
            <a:pPr indent="0" lvl="0" marL="0" rtl="0" algn="l">
              <a:spcBef>
                <a:spcPts val="0"/>
              </a:spcBef>
              <a:spcAft>
                <a:spcPts val="0"/>
              </a:spcAft>
              <a:buNone/>
            </a:pPr>
            <a:r>
              <a:rPr lang="ja" sz="600" u="sng"/>
              <a:t>「ドキュメント[1]（タイトル: アジア系アメリカ人の科学技術分野での成果）では、サブラマニアン・チャンドラセカールがJ/ψという亜原子粒子の発見に対して物理学賞を共有したことが記されています。『ドキュメント[2]（タイトル: 物理学のノーベル賞受賞者一覧）』によると、最初のノーベル物理学賞は1901年にドイツのウィルヘルム・コンラート・レントゲンに授与されました。『ドキュメント[3]（タイトル: 科学者）』では、ラモン・イ・カハールが独自の方法を通じて1906年に顕著な業績に対してノーベル賞を受賞したことが述べられています。」</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質問に対する答えは、「ドキュメント[2]」に基づいています。その文書によれば、物理学における最初のノーベル賞は、ウィルヘルム・コンラート・レントゲンに1901年に授与されました。他のドキュメントはこの質問に直接的な関連はありません。</a:t>
            </a:r>
            <a:endParaRPr sz="600" u="sng"/>
          </a:p>
        </p:txBody>
      </p:sp>
      <p:sp>
        <p:nvSpPr>
          <p:cNvPr id="537" name="Google Shape;537;p74"/>
          <p:cNvSpPr txBox="1"/>
          <p:nvPr/>
        </p:nvSpPr>
        <p:spPr>
          <a:xfrm>
            <a:off x="0" y="4504050"/>
            <a:ext cx="38820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多文書質問応答タスクの一例を示しています。この図には、入力コンテキストと、モデルが生成するべき回答が含まれています。入力コンテキスト内で、質問に正確に答えるために関連する文書が太字で示されています。この図は、特定の質問に対して複数の文書から最適な答えを選択するモデルの能力を示しています。</a:t>
            </a:r>
            <a:endParaRPr sz="600"/>
          </a:p>
        </p:txBody>
      </p:sp>
      <p:sp>
        <p:nvSpPr>
          <p:cNvPr id="538" name="Google Shape;538;p74"/>
          <p:cNvSpPr txBox="1"/>
          <p:nvPr/>
        </p:nvSpPr>
        <p:spPr>
          <a:xfrm>
            <a:off x="3916400" y="4136700"/>
            <a:ext cx="24885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左で提示された多文書質問応答の例の入力コンテキストの長さを調整する方法を示しています。答えを含まない追加文書を加えることで入力コンテキストの長さが増加しますが、望ましい出力には影響を与えません。質問に正確に答えるために関連する文書のペアが入力コンテキスト内で太字で示されています。この図は、入力コンテキストのサイズが増加しても、モデルが正確な答えを見つける能力を示しています。</a:t>
            </a:r>
            <a:endParaRPr sz="600"/>
          </a:p>
        </p:txBody>
      </p:sp>
      <p:sp>
        <p:nvSpPr>
          <p:cNvPr id="539" name="Google Shape;539;p74"/>
          <p:cNvSpPr txBox="1"/>
          <p:nvPr/>
        </p:nvSpPr>
        <p:spPr>
          <a:xfrm>
            <a:off x="3916400" y="2843700"/>
            <a:ext cx="24885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a:t>
            </a:r>
            <a:endParaRPr sz="600" u="sng"/>
          </a:p>
          <a:p>
            <a:pPr indent="0" lvl="0" marL="0" rtl="0" algn="l">
              <a:spcBef>
                <a:spcPts val="0"/>
              </a:spcBef>
              <a:spcAft>
                <a:spcPts val="0"/>
              </a:spcAft>
              <a:buNone/>
            </a:pPr>
            <a:r>
              <a:rPr lang="ja" sz="600" u="sng"/>
              <a:t>ウィルヘルム・コンラート・レントゲンが、物理学における最初のノーベル賞を受賞しました。</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この回答は、「ドキュメント[2]（タイトル: 物理学のノーベル賞受賞者一覧）」に基づいています。その文書によれば、ウィルヘルム・コンラート・レントゲンは1901年にこの賞を受賞しました。他の文書（アジア系アメリカ人やノルウェー系アメリカ人、マリア・ゲッペルト・マイヤーに関する文書）は、この特定の質問には関連がありません。</a:t>
            </a:r>
            <a:endParaRPr sz="600" u="sng"/>
          </a:p>
        </p:txBody>
      </p:sp>
      <p:sp>
        <p:nvSpPr>
          <p:cNvPr id="540" name="Google Shape;540;p74"/>
          <p:cNvSpPr txBox="1"/>
          <p:nvPr/>
        </p:nvSpPr>
        <p:spPr>
          <a:xfrm>
            <a:off x="6578800" y="293415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u="sng"/>
              <a:t>質問: 物理学における最初のノーベル賞を受賞したのは誰ですか？</a:t>
            </a:r>
            <a:endParaRPr sz="600" u="sng"/>
          </a:p>
          <a:p>
            <a:pPr indent="0" lvl="0" marL="0" rtl="0" algn="l">
              <a:spcBef>
                <a:spcPts val="0"/>
              </a:spcBef>
              <a:spcAft>
                <a:spcPts val="0"/>
              </a:spcAft>
              <a:buNone/>
            </a:pPr>
            <a:r>
              <a:t/>
            </a:r>
            <a:endParaRPr sz="600" u="sng"/>
          </a:p>
          <a:p>
            <a:pPr indent="0" lvl="0" marL="0" rtl="0" algn="l">
              <a:spcBef>
                <a:spcPts val="0"/>
              </a:spcBef>
              <a:spcAft>
                <a:spcPts val="0"/>
              </a:spcAft>
              <a:buNone/>
            </a:pPr>
            <a:r>
              <a:rPr lang="ja" sz="600" u="sng"/>
              <a:t>回答: 物理学における最初のノーベル賞は、ウィルヘルム・コンラート・レントゲンに授与されました。この情報は「ドキュメント[1]（タイトル: 物理学のノーベル賞受賞者一覧）」で明記されています。他の文書、すなわち「ドキュメント[2]（タイトル: アジア系アメリカ人の科学技術分野での成果）」や「ドキュメント[3]（タイトル: 科学者）」は、この特定の質問には直接関連していません。</a:t>
            </a:r>
            <a:endParaRPr sz="600" u="sng"/>
          </a:p>
          <a:p>
            <a:pPr indent="0" lvl="0" marL="0" rtl="0" algn="l">
              <a:spcBef>
                <a:spcPts val="0"/>
              </a:spcBef>
              <a:spcAft>
                <a:spcPts val="0"/>
              </a:spcAft>
              <a:buNone/>
            </a:pPr>
            <a:r>
              <a:t/>
            </a:r>
            <a:endParaRPr sz="600" u="sng"/>
          </a:p>
        </p:txBody>
      </p:sp>
      <p:sp>
        <p:nvSpPr>
          <p:cNvPr id="541" name="Google Shape;541;p74"/>
          <p:cNvSpPr txBox="1"/>
          <p:nvPr/>
        </p:nvSpPr>
        <p:spPr>
          <a:xfrm>
            <a:off x="6578800" y="3952200"/>
            <a:ext cx="248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600"/>
              <a:t>最初で示された多文書質問応答の例において、入力コンテキスト内の関連情報の位置を調整する方法を示しています。文書の順序を入力コンテキスト内で変更しても、望ましい出力には影響しません。質問に正確に答えるために関連する文書が入力コンテキスト内で太字で示されています。この図は、文書の順序に関係なく、モデルが関連情報を識別し、適切な回答を生成する能力を示しています。</a:t>
            </a:r>
            <a:endParaRPr sz="600"/>
          </a:p>
          <a:p>
            <a:pPr indent="0" lvl="0" marL="0" rtl="0" algn="l">
              <a:spcBef>
                <a:spcPts val="0"/>
              </a:spcBef>
              <a:spcAft>
                <a:spcPts val="0"/>
              </a:spcAft>
              <a:buNone/>
            </a:pPr>
            <a:r>
              <a:rPr lang="ja" sz="600"/>
              <a:t>これらの図は、多文書質問応答タスクのさまざまな側面を示し、モデルがいかにして複雑な情報から関連する答えを抽出するかを示しています。</a:t>
            </a:r>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5"/>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Robust Speech Recognition via Large-Scale Weak Supervision</a:t>
            </a:r>
            <a:r>
              <a:rPr lang="ja" sz="1200" u="sng"/>
              <a:t> 2022</a:t>
            </a:r>
            <a:r>
              <a:rPr lang="ja" sz="1269" u="sng"/>
              <a:t>  </a:t>
            </a:r>
            <a:br>
              <a:rPr lang="ja" sz="1100"/>
            </a:br>
            <a:r>
              <a:rPr lang="ja" sz="1100" u="sng"/>
              <a:t>概要</a:t>
            </a:r>
            <a:br>
              <a:rPr lang="ja" sz="722"/>
            </a:br>
            <a:r>
              <a:rPr lang="ja" sz="722"/>
              <a:t>「大規模な弱教示による堅牢な音声認識」は、弱教示学習を用いてインターネット上の音声の転写を予測するように訓練された音声処理システムの能力に関する研究を発表しています。</a:t>
            </a:r>
            <a:br>
              <a:rPr lang="ja" sz="722"/>
            </a:br>
            <a:r>
              <a:rPr lang="ja" sz="722"/>
              <a:t>著者らは、多言語およびマルチタスクの教示データを用いて訓練されたモデルの汎化性と堅牢性を探求し、微調整を必要とせずに標準ベンチマークでのパフォーマンスを評価しています。</a:t>
            </a:r>
            <a:br>
              <a:rPr lang="ja" sz="822"/>
            </a:br>
            <a:r>
              <a:rPr lang="ja" sz="822"/>
              <a:t>https://github.com/openai/whisper</a:t>
            </a:r>
            <a:br>
              <a:rPr lang="ja" sz="1100"/>
            </a:br>
            <a:r>
              <a:rPr lang="ja" sz="1100" u="sng"/>
              <a:t>新規性</a:t>
            </a:r>
            <a:br>
              <a:rPr lang="ja" sz="1100"/>
            </a:br>
            <a:r>
              <a:rPr lang="ja" sz="800"/>
              <a:t>新規性は前例のないレベルでの弱教示音声認識のスケーリングにあります。広範囲の環境、話者、言語をカバーするラベル付き音声データ680,000時間を使用しています。</a:t>
            </a:r>
            <a:br>
              <a:rPr lang="ja" sz="800"/>
            </a:br>
            <a:r>
              <a:rPr lang="ja" sz="800"/>
              <a:t>このアプローチは、従来の作業とは異なり、非監督学習や自己学習の手法に大きく依存していた過去の作業とは異なります。</a:t>
            </a:r>
            <a:br>
              <a:rPr lang="ja" sz="800"/>
            </a:br>
            <a:r>
              <a:rPr lang="ja" sz="800"/>
              <a:t>著者らはモデルと推論コードを公開し、今後の研究の基盤となることを目指しています。</a:t>
            </a:r>
            <a:br>
              <a:rPr lang="ja" sz="1100"/>
            </a:br>
            <a:r>
              <a:rPr lang="ja" sz="1100" u="sng"/>
              <a:t>手法</a:t>
            </a:r>
            <a:br>
              <a:rPr lang="ja" sz="722"/>
            </a:br>
            <a:r>
              <a:rPr lang="ja" sz="822"/>
              <a:t>Transformerモデルとデータ前処理の最小限なアプローチを使用しています。</a:t>
            </a:r>
            <a:br>
              <a:rPr lang="ja" sz="822"/>
            </a:br>
            <a:r>
              <a:rPr lang="ja" sz="822"/>
              <a:t>彼らは、音声認識のパイプラインを簡素化するために、</a:t>
            </a:r>
            <a:br>
              <a:rPr lang="ja" sz="822"/>
            </a:br>
            <a:r>
              <a:rPr lang="ja" sz="822"/>
              <a:t>標準化をほとんど行わずに転写の生のテキストを予測するモデルを訓練しています。</a:t>
            </a:r>
            <a:br>
              <a:rPr lang="ja" sz="822"/>
            </a:br>
            <a:r>
              <a:rPr lang="ja" sz="822"/>
              <a:t>訓練データセットは多様なインターネット音声とそれに対応する転写から構築され、</a:t>
            </a:r>
            <a:br>
              <a:rPr lang="ja" sz="822"/>
            </a:br>
            <a:r>
              <a:rPr lang="ja" sz="822"/>
              <a:t>いくつかの自動フィルタリング手法が転写の品質向上のために開発されています。</a:t>
            </a:r>
            <a:br>
              <a:rPr lang="ja" sz="822"/>
            </a:br>
            <a:r>
              <a:rPr lang="ja" sz="822"/>
              <a:t>著者らはまた、マルチタスク形式を使用して、</a:t>
            </a:r>
            <a:br>
              <a:rPr lang="ja" sz="822"/>
            </a:br>
            <a:r>
              <a:rPr lang="ja" sz="822"/>
              <a:t>全てのタスクと条件情報をデコーダに入力トークンの系列として指定しています。</a:t>
            </a:r>
            <a:br>
              <a:rPr lang="ja" sz="822"/>
            </a:br>
            <a:r>
              <a:rPr lang="ja" sz="822"/>
              <a:t>彼らはさまざまなサイズのモデルのスイートを訓練し、</a:t>
            </a:r>
            <a:br>
              <a:rPr lang="ja" sz="822"/>
            </a:br>
            <a:r>
              <a:rPr lang="ja" sz="822"/>
              <a:t>ビームサーチや温度スケジューリングなどのツールを</a:t>
            </a:r>
            <a:br>
              <a:rPr lang="ja" sz="822"/>
            </a:br>
            <a:r>
              <a:rPr lang="ja" sz="822"/>
              <a:t>デコーディングおよび長い音声の転記に利用しています。</a:t>
            </a:r>
            <a:br>
              <a:rPr lang="ja" sz="1122"/>
            </a:br>
            <a:r>
              <a:rPr lang="ja" sz="1122" u="sng"/>
              <a:t>結果</a:t>
            </a:r>
            <a:br>
              <a:rPr lang="ja" sz="1122"/>
            </a:br>
            <a:r>
              <a:rPr lang="ja" sz="822"/>
              <a:t>得られたモデルは、ゼロショット設定で既存のデータセットに対してよく汎化し、</a:t>
            </a:r>
            <a:br>
              <a:rPr lang="ja" sz="822"/>
            </a:br>
            <a:r>
              <a:rPr lang="ja" sz="822"/>
              <a:t>しばしば人間の転記者と同等の精度と堅牢性に近づいています。</a:t>
            </a:r>
            <a:br>
              <a:rPr lang="ja" sz="822"/>
            </a:br>
            <a:r>
              <a:rPr lang="ja" sz="822"/>
              <a:t>最小のゼロショットWhisperモデル（39Mパラメータ）でさえ、</a:t>
            </a:r>
            <a:br>
              <a:rPr lang="ja" sz="822"/>
            </a:br>
            <a:r>
              <a:rPr lang="ja" sz="822"/>
              <a:t>多様なデータセットでの最良の監督結果と競合するパフォーマンスを示しています。</a:t>
            </a:r>
            <a:br>
              <a:rPr lang="ja" sz="822"/>
            </a:br>
            <a:r>
              <a:rPr lang="ja" sz="822"/>
              <a:t>これらのモデルは、単一のソースで訓練されたモデルと比較して、</a:t>
            </a:r>
            <a:br>
              <a:rPr lang="ja" sz="822"/>
            </a:br>
            <a:r>
              <a:rPr lang="ja" sz="822"/>
              <a:t>分布外のデータセットで有意にエラーを少なくしています。</a:t>
            </a:r>
            <a:br>
              <a:rPr lang="ja" sz="822"/>
            </a:br>
            <a:r>
              <a:rPr lang="ja" sz="822"/>
              <a:t>特に、最良のゼロショットWhisperモデルは、</a:t>
            </a:r>
            <a:br>
              <a:rPr lang="ja" sz="822"/>
            </a:br>
            <a:r>
              <a:rPr lang="ja" sz="822"/>
              <a:t>似たようなイン分布のパフォーマンスを持つ監督LibriSpeechモデルに比べて、</a:t>
            </a:r>
            <a:br>
              <a:rPr lang="ja" sz="822"/>
            </a:br>
            <a:r>
              <a:rPr lang="ja" sz="822"/>
              <a:t>他の音声認識データセットで平均相対エラーを55.2%削減しています。</a:t>
            </a:r>
            <a:endParaRPr sz="722"/>
          </a:p>
        </p:txBody>
      </p:sp>
      <p:pic>
        <p:nvPicPr>
          <p:cNvPr id="547" name="Google Shape;547;p75"/>
          <p:cNvPicPr preferRelativeResize="0"/>
          <p:nvPr/>
        </p:nvPicPr>
        <p:blipFill>
          <a:blip r:embed="rId3">
            <a:alphaModFix/>
          </a:blip>
          <a:stretch>
            <a:fillRect/>
          </a:stretch>
        </p:blipFill>
        <p:spPr>
          <a:xfrm>
            <a:off x="4369875" y="1426300"/>
            <a:ext cx="4774124" cy="361789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6"/>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NNG-Mix: Improving Semi-supervised Anomaly Detection with Pseudo-anomaly Generation</a:t>
            </a:r>
            <a:r>
              <a:rPr lang="ja" sz="1200" u="sng"/>
              <a:t> 2023</a:t>
            </a:r>
            <a:r>
              <a:rPr lang="ja" sz="1269" u="sng"/>
              <a:t>  </a:t>
            </a:r>
            <a:br>
              <a:rPr lang="ja" sz="1100"/>
            </a:br>
            <a:r>
              <a:rPr lang="ja" sz="1100" u="sng"/>
              <a:t>概要</a:t>
            </a:r>
            <a:br>
              <a:rPr lang="ja" sz="722"/>
            </a:br>
            <a:r>
              <a:rPr lang="ja" sz="822"/>
              <a:t>「NNG-Mix: 疑似異常生成による半教師付き異常検知の改善」は、複雑なシステムにおける異常検知（AD）の課題に取り組んでいます。</a:t>
            </a:r>
            <a:br>
              <a:rPr lang="ja" sz="822"/>
            </a:br>
            <a:r>
              <a:rPr lang="ja" sz="822"/>
              <a:t>Nearest Neighbor Gaussian Mixup（NNG-Mix）という新しいアルゴリズムを導入し、ラベル付きの異常と大量の未ラベルデータを使用して追加の疑似異常データを生成します。</a:t>
            </a:r>
            <a:br>
              <a:rPr lang="ja" sz="822"/>
            </a:br>
            <a:r>
              <a:rPr lang="ja" sz="822"/>
              <a:t>これらの疑似異常はトレーニングデータを増やし、新たな異常の検出を支援します。</a:t>
            </a:r>
            <a:br>
              <a:rPr lang="ja" sz="822"/>
            </a:br>
            <a:r>
              <a:rPr lang="ja" sz="822"/>
              <a:t>https://github.com/donghao51/NNG-Mix</a:t>
            </a:r>
            <a:br>
              <a:rPr lang="ja" sz="1100"/>
            </a:br>
            <a:r>
              <a:rPr lang="ja" sz="1100" u="sng"/>
              <a:t>新規性</a:t>
            </a:r>
            <a:br>
              <a:rPr lang="ja" sz="1100"/>
            </a:br>
            <a:r>
              <a:rPr lang="ja" sz="800"/>
              <a:t>この論文の新規性は、疑似異常を生成することで半教師付きADを改善するアプローチにあります。</a:t>
            </a:r>
            <a:br>
              <a:rPr lang="ja" sz="800"/>
            </a:br>
            <a:r>
              <a:rPr lang="ja" sz="800"/>
              <a:t>NNG-Mixは、新しいアルゴリズムの作成に焦点を当てる他の手法とは異なり、ラベル付きデータと未ラベルデータの情報を統合して疑似異常を生成する拡張技術として機能します。</a:t>
            </a:r>
            <a:br>
              <a:rPr lang="ja" sz="800"/>
            </a:br>
            <a:r>
              <a:rPr lang="ja" sz="800"/>
              <a:t>著者らは、NNG-Mixの性能をMixupやCutoutなどの他のデータ増強技術と比較し、ADBenchの57のベンチマークデータセットでその優位性を実証しています。この論文では、疑似異常生成のための異なるデータ増強手法の包括的な分析と、NNG-Mixが最先端の半教師付きおよび教師付きADアルゴリズムの性能向上にどのように貢献するかが提示されています。</a:t>
            </a:r>
            <a:br>
              <a:rPr lang="ja" sz="1100"/>
            </a:br>
            <a:r>
              <a:rPr lang="ja" sz="1100" u="sng"/>
              <a:t>手法</a:t>
            </a:r>
            <a:br>
              <a:rPr lang="ja" sz="722"/>
            </a:br>
            <a:r>
              <a:rPr lang="ja" sz="722"/>
              <a:t>著者らは、Nearest Neighbor Gaussian Mixup（NNG-Mix）と名付けられた疑似異常生成の方法を提案しています。</a:t>
            </a:r>
            <a:br>
              <a:rPr lang="ja" sz="722"/>
            </a:br>
            <a:r>
              <a:rPr lang="ja" sz="722"/>
              <a:t>この方法は、ラベル付きの異常を未ラベルデータから最も近い隣接データと選択的に混合し、</a:t>
            </a:r>
            <a:br>
              <a:rPr lang="ja" sz="722"/>
            </a:br>
            <a:r>
              <a:rPr lang="ja" sz="722"/>
              <a:t>同時にランダムなガウスノイズを導入して疑似異常を生成するスペースを拡大します。</a:t>
            </a:r>
            <a:br>
              <a:rPr lang="ja" sz="722"/>
            </a:br>
            <a:r>
              <a:rPr lang="ja" sz="722"/>
              <a:t>この方法は、通常のデータ増強手法を使用した場合に正常データの分布内に異常が生成されることを</a:t>
            </a:r>
            <a:br>
              <a:rPr lang="ja" sz="722"/>
            </a:br>
            <a:r>
              <a:rPr lang="ja" sz="722"/>
              <a:t>避けるように設計されています。</a:t>
            </a:r>
            <a:br>
              <a:rPr lang="ja" sz="1122"/>
            </a:br>
            <a:r>
              <a:rPr lang="ja" sz="1122" u="sng"/>
              <a:t>結果</a:t>
            </a:r>
            <a:br>
              <a:rPr lang="ja" sz="1122"/>
            </a:br>
            <a:r>
              <a:rPr lang="ja" sz="722"/>
              <a:t>ADBenchの57のデータセットでの広範な実験結果は、NNG-Mixが他のデータ増強手法を上回り、</a:t>
            </a:r>
            <a:br>
              <a:rPr lang="ja" sz="722"/>
            </a:br>
            <a:r>
              <a:rPr lang="ja" sz="722"/>
              <a:t>オリジナルのトレーニングデータのみでトレーニングされたベースラインモデルと比較して、</a:t>
            </a:r>
            <a:br>
              <a:rPr lang="ja" sz="722"/>
            </a:br>
            <a:r>
              <a:rPr lang="ja" sz="722"/>
              <a:t>著しい性能向上をもたらすことを示しています。具体的には、NNG-Mixは、生成された疑似異常を使用して</a:t>
            </a:r>
            <a:br>
              <a:rPr lang="ja" sz="722"/>
            </a:br>
            <a:r>
              <a:rPr lang="ja" sz="722"/>
              <a:t>様々な既存の半教師付きおよび教師付き異常検知アルゴリズムをトレーニングした際に、</a:t>
            </a:r>
            <a:br>
              <a:rPr lang="ja" sz="722"/>
            </a:br>
            <a:r>
              <a:rPr lang="ja" sz="722"/>
              <a:t>ADBenchのClassicalデータセットで最大16.4％、CVデータセットで8.8％、NLPデータセットで8.0％の改善をもたらしました。</a:t>
            </a:r>
            <a:br>
              <a:rPr lang="ja" sz="722"/>
            </a:br>
            <a:endParaRPr sz="622"/>
          </a:p>
        </p:txBody>
      </p:sp>
      <p:pic>
        <p:nvPicPr>
          <p:cNvPr id="553" name="Google Shape;553;p76"/>
          <p:cNvPicPr preferRelativeResize="0"/>
          <p:nvPr/>
        </p:nvPicPr>
        <p:blipFill>
          <a:blip r:embed="rId3">
            <a:alphaModFix/>
          </a:blip>
          <a:stretch>
            <a:fillRect/>
          </a:stretch>
        </p:blipFill>
        <p:spPr>
          <a:xfrm>
            <a:off x="-12" y="3548763"/>
            <a:ext cx="5153025" cy="1495425"/>
          </a:xfrm>
          <a:prstGeom prst="rect">
            <a:avLst/>
          </a:prstGeom>
          <a:noFill/>
          <a:ln>
            <a:noFill/>
          </a:ln>
        </p:spPr>
      </p:pic>
      <p:sp>
        <p:nvSpPr>
          <p:cNvPr id="554" name="Google Shape;554;p76"/>
          <p:cNvSpPr txBox="1"/>
          <p:nvPr/>
        </p:nvSpPr>
        <p:spPr>
          <a:xfrm>
            <a:off x="5264650" y="1834775"/>
            <a:ext cx="38166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accent3"/>
                </a:solidFill>
                <a:latin typeface="Proxima Nova"/>
                <a:ea typeface="Proxima Nova"/>
                <a:cs typeface="Proxima Nova"/>
                <a:sym typeface="Proxima Nova"/>
              </a:rPr>
              <a:t>「Nearest Neighbor Gaussian Mixup」は異常データとラベルのないデータを用いて、生成された擬似異常データを生成するものです。このプロセスは、特定のハイパーパラメータを使って行われます。</a:t>
            </a:r>
            <a:endParaRPr sz="800">
              <a:solidFill>
                <a:schemeClr val="accent3"/>
              </a:solidFill>
              <a:latin typeface="Proxima Nova"/>
              <a:ea typeface="Proxima Nova"/>
              <a:cs typeface="Proxima Nova"/>
              <a:sym typeface="Proxima Nova"/>
            </a:endParaRPr>
          </a:p>
        </p:txBody>
      </p:sp>
      <p:pic>
        <p:nvPicPr>
          <p:cNvPr id="555" name="Google Shape;555;p76"/>
          <p:cNvPicPr preferRelativeResize="0"/>
          <p:nvPr/>
        </p:nvPicPr>
        <p:blipFill>
          <a:blip r:embed="rId4">
            <a:alphaModFix/>
          </a:blip>
          <a:stretch>
            <a:fillRect/>
          </a:stretch>
        </p:blipFill>
        <p:spPr>
          <a:xfrm>
            <a:off x="5264650" y="2355700"/>
            <a:ext cx="3879349" cy="2536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1200" u="sng"/>
              <a:t>Retrieval-Augmented Layout Transformer for Content-Aware Layout Generation</a:t>
            </a:r>
            <a:r>
              <a:rPr lang="ja" sz="1200" u="sng"/>
              <a:t> 2023</a:t>
            </a:r>
            <a:r>
              <a:rPr lang="ja" sz="1269" u="sng"/>
              <a:t>  </a:t>
            </a:r>
            <a:br>
              <a:rPr lang="ja" sz="1100"/>
            </a:br>
            <a:r>
              <a:rPr lang="ja" sz="1100" u="sng"/>
              <a:t>概要</a:t>
            </a:r>
            <a:br>
              <a:rPr lang="ja" sz="722"/>
            </a:br>
            <a:r>
              <a:rPr lang="ja" sz="822"/>
              <a:t>「Retrieval-Augmented Layout Transformer for Content-Aware Layout Generation」は、コンテンツを認識するレイアウトを自動生成する手法</a:t>
            </a:r>
            <a:br>
              <a:rPr lang="ja" sz="822"/>
            </a:br>
            <a:r>
              <a:rPr lang="ja" sz="822"/>
              <a:t>Retrieval-Augmented Layout Transformer（RALF）は、入力画像に基づいて最も近い隣接レイアウトの例を検索し、生成プロセスを改善するためにそれを活用しています。</a:t>
            </a:r>
            <a:br>
              <a:rPr lang="ja" sz="822"/>
            </a:br>
            <a:r>
              <a:rPr lang="ja" sz="822"/>
              <a:t>この論文は、現在のレイアウトの生成モデルがデータの不足に悩まされており、RALFがその問題に取り組むと主張しています。</a:t>
            </a:r>
            <a:br>
              <a:rPr lang="ja" sz="822"/>
            </a:br>
            <a:r>
              <a:rPr lang="ja" sz="822"/>
              <a:t>https://udonda.github.io/RALF/</a:t>
            </a:r>
            <a:br>
              <a:rPr lang="ja" sz="1100"/>
            </a:br>
            <a:r>
              <a:rPr lang="ja" sz="1100" u="sng"/>
              <a:t>新規性</a:t>
            </a:r>
            <a:br>
              <a:rPr lang="ja" sz="1100"/>
            </a:br>
            <a:r>
              <a:rPr lang="ja" sz="800"/>
              <a:t>RALFモデルの新規性は、コンテンツを認識する環境で生成されたレイアウトの品質を向上させる手段として検索補完を活用している点にあります。</a:t>
            </a:r>
            <a:br>
              <a:rPr lang="ja" sz="800"/>
            </a:br>
            <a:r>
              <a:rPr lang="ja" sz="800"/>
              <a:t>このモデルは、検索補完を様々な制御可能な生成タスクに適用し、限られたトレーニングデータでも柔軟性と向上したパフォーマンスを示しています。</a:t>
            </a:r>
            <a:br>
              <a:rPr lang="ja" sz="800"/>
            </a:br>
            <a:r>
              <a:rPr lang="ja" sz="800"/>
              <a:t>生成プロセスに検索した例を統合するために使用されるクロスアテンション機構も、この手法の革新的な側面です。</a:t>
            </a:r>
            <a:br>
              <a:rPr lang="ja" sz="1100"/>
            </a:br>
            <a:r>
              <a:rPr lang="ja" sz="1100" u="sng"/>
              <a:t>手法</a:t>
            </a:r>
            <a:br>
              <a:rPr lang="ja" sz="722"/>
            </a:br>
            <a:r>
              <a:rPr lang="ja" sz="722"/>
              <a:t>RALFモデルは4つの要素で構成されています：</a:t>
            </a:r>
            <a:br>
              <a:rPr lang="ja" sz="722"/>
            </a:br>
            <a:r>
              <a:rPr lang="ja" sz="722"/>
              <a:t>1. 入力キャンバスと関連する視覚的注目マップを処理し、特徴を生成する画像エンコーダ。</a:t>
            </a:r>
            <a:br>
              <a:rPr lang="ja" sz="722"/>
            </a:br>
            <a:r>
              <a:rPr lang="ja" sz="722"/>
              <a:t>2. 画像の類似性に基づいて上位K個の最も近い隣接レイアウトを検索し、それらを代表的な特徴にエンコードし、それらをキャンバスの特徴と融合する検索補完モジュール。</a:t>
            </a:r>
            <a:br>
              <a:rPr lang="ja" sz="722"/>
            </a:br>
            <a:r>
              <a:rPr lang="ja" sz="722"/>
              <a:t>3. トランスフォーマーアーキテクチャを使用して自動的にレイアウトを生成するレイアウトデコーダ。生成プロセスに検索補完された特徴を基にした情報を与えられます。</a:t>
            </a:r>
            <a:br>
              <a:rPr lang="ja" sz="722"/>
            </a:br>
            <a:r>
              <a:rPr lang="ja" sz="722"/>
              <a:t>4. ユーザー指定の要件に合致するレイアウトの生成を可能にするオプションの制約エンコーダ。</a:t>
            </a:r>
            <a:br>
              <a:rPr lang="ja" sz="1122"/>
            </a:br>
            <a:r>
              <a:rPr lang="ja" sz="1122" u="sng"/>
              <a:t>結果</a:t>
            </a:r>
            <a:br>
              <a:rPr lang="ja" sz="1122"/>
            </a:br>
            <a:r>
              <a:rPr lang="ja" sz="722"/>
              <a:t>幅広い実験により、RALFモデルが制約された状況と非制約された状況の両方でいくつかのベースラインを上回り、さらに異なるデータセット（PKUおよびCGL）にわたっても優れたパフォーマンスを示すことが示されました。このモデルは、与えられたコンテンツと調和する高品質なレイアウトを生成し、その検索能力により、ベースラインと同等のパフォーマンスを達成するために必要なトレーニングデータを減らすことが可能です。また、この論文では、検索補完の有効性やモデルの異なる状況やタスクに対する頑健性を示す離脱研究についても議論しています。</a:t>
            </a:r>
            <a:br>
              <a:rPr lang="ja" sz="722"/>
            </a:br>
            <a:endParaRPr sz="622"/>
          </a:p>
        </p:txBody>
      </p:sp>
      <p:pic>
        <p:nvPicPr>
          <p:cNvPr id="561" name="Google Shape;561;p77"/>
          <p:cNvPicPr preferRelativeResize="0"/>
          <p:nvPr/>
        </p:nvPicPr>
        <p:blipFill>
          <a:blip r:embed="rId3">
            <a:alphaModFix/>
          </a:blip>
          <a:stretch>
            <a:fillRect/>
          </a:stretch>
        </p:blipFill>
        <p:spPr>
          <a:xfrm>
            <a:off x="41825" y="3164450"/>
            <a:ext cx="4401098" cy="1498149"/>
          </a:xfrm>
          <a:prstGeom prst="rect">
            <a:avLst/>
          </a:prstGeom>
          <a:noFill/>
          <a:ln>
            <a:noFill/>
          </a:ln>
        </p:spPr>
      </p:pic>
      <p:pic>
        <p:nvPicPr>
          <p:cNvPr id="562" name="Google Shape;562;p77"/>
          <p:cNvPicPr preferRelativeResize="0"/>
          <p:nvPr/>
        </p:nvPicPr>
        <p:blipFill>
          <a:blip r:embed="rId4">
            <a:alphaModFix/>
          </a:blip>
          <a:stretch>
            <a:fillRect/>
          </a:stretch>
        </p:blipFill>
        <p:spPr>
          <a:xfrm>
            <a:off x="4502300" y="3164450"/>
            <a:ext cx="4502595" cy="1879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8"/>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ja" sz="1200" u="sng"/>
              <a:t>Applications of Large Language Models in Data Processing: Innovative Approaches to Segmenting and Renewing Information</a:t>
            </a:r>
            <a:r>
              <a:rPr lang="ja" sz="1200" u="sng"/>
              <a:t> 2023</a:t>
            </a:r>
            <a:r>
              <a:rPr lang="ja" sz="1269" u="sng"/>
              <a:t>  </a:t>
            </a:r>
            <a:br>
              <a:rPr lang="ja" sz="1100"/>
            </a:br>
            <a:r>
              <a:rPr lang="ja" sz="1100" u="sng"/>
              <a:t>概要</a:t>
            </a:r>
            <a:br>
              <a:rPr lang="ja" sz="722"/>
            </a:br>
            <a:r>
              <a:rPr lang="ja" sz="822"/>
              <a:t>「APPLICATIONS OF LARGE LANGUAGE MODELS IN DATA PROCESSING: INNOVATIVE APPROACHES TO SEGMENTING AND RENEWING INFORMATION」と題された論文は、大規模言語モデル（LLM）を利用した特定領域アプリケーションにおけるコード生成の効果的な手法を調査しています。著者たちは、LLMを使用してデータの分割および更新に取り組み、細かい微調整を行わずに特定領域コード生成の効果を高める方法を探究しています。</a:t>
            </a:r>
            <a:br>
              <a:rPr lang="ja" sz="1100"/>
            </a:br>
            <a:r>
              <a:rPr lang="ja" sz="1100" u="sng"/>
              <a:t>新規性・</a:t>
            </a:r>
            <a:r>
              <a:rPr lang="ja" sz="1100" u="sng"/>
              <a:t>手法</a:t>
            </a:r>
            <a:br>
              <a:rPr lang="ja" sz="1100"/>
            </a:br>
            <a:r>
              <a:rPr lang="ja" sz="800"/>
              <a:t>データ処理分野でのLLMの能力を活用する手法を紹介しており、</a:t>
            </a:r>
            <a:br>
              <a:rPr lang="ja" sz="800"/>
            </a:br>
            <a:r>
              <a:rPr lang="ja" sz="800"/>
              <a:t>特に特殊領域でのコード生成に</a:t>
            </a:r>
            <a:br>
              <a:rPr lang="ja" sz="800"/>
            </a:br>
            <a:r>
              <a:rPr lang="ja" sz="800"/>
              <a:t>焦点を当てています。主な手法は以下になります：</a:t>
            </a:r>
            <a:br>
              <a:rPr lang="ja" sz="800"/>
            </a:br>
            <a:r>
              <a:rPr lang="ja" sz="800"/>
              <a:t>1. データスプリッター：</a:t>
            </a:r>
            <a:br>
              <a:rPr lang="ja" sz="800"/>
            </a:br>
            <a:r>
              <a:rPr lang="ja" sz="800"/>
              <a:t>LLMの自然言語処理能力を活用し、段落とAPIに基づいて</a:t>
            </a:r>
            <a:br>
              <a:rPr lang="ja" sz="800"/>
            </a:br>
            <a:r>
              <a:rPr lang="ja" sz="800"/>
              <a:t>文書を可変長フラグメントに分割、</a:t>
            </a:r>
            <a:br>
              <a:rPr lang="ja" sz="800"/>
            </a:br>
            <a:r>
              <a:rPr lang="ja" sz="800"/>
              <a:t>ベクトル化を最適化した</a:t>
            </a:r>
            <a:br>
              <a:rPr lang="ja" sz="800"/>
            </a:br>
            <a:r>
              <a:rPr lang="ja" sz="800"/>
              <a:t>セグメントされたファイルを作成</a:t>
            </a:r>
            <a:br>
              <a:rPr lang="ja" sz="800"/>
            </a:br>
            <a:r>
              <a:rPr lang="ja" sz="800"/>
              <a:t>2. データリノベーション：</a:t>
            </a:r>
            <a:br>
              <a:rPr lang="ja" sz="800"/>
            </a:br>
            <a:r>
              <a:rPr lang="ja" sz="800"/>
              <a:t>セグメント化されたコンテンツを洗練し、</a:t>
            </a:r>
            <a:br>
              <a:rPr lang="ja" sz="800"/>
            </a:br>
            <a:r>
              <a:rPr lang="ja" sz="800"/>
              <a:t>意味空間のベクトル精度、</a:t>
            </a:r>
            <a:br>
              <a:rPr lang="ja" sz="800"/>
            </a:br>
            <a:r>
              <a:rPr lang="ja" sz="800"/>
              <a:t>位置を向上させるアプローチ。</a:t>
            </a:r>
            <a:br>
              <a:rPr lang="ja" sz="800"/>
            </a:br>
            <a:r>
              <a:rPr lang="ja" sz="800"/>
              <a:t>3. 暗黙知識の拡張と熟考（IKEC）：</a:t>
            </a:r>
            <a:br>
              <a:rPr lang="ja" sz="800"/>
            </a:br>
            <a:r>
              <a:rPr lang="ja" sz="800"/>
              <a:t>出力前にLLMが考察、</a:t>
            </a:r>
            <a:br>
              <a:rPr lang="ja" sz="800"/>
            </a:br>
            <a:r>
              <a:rPr lang="ja" sz="800"/>
              <a:t>コード生成の精度を向上させる</a:t>
            </a:r>
            <a:br>
              <a:rPr lang="ja" sz="800"/>
            </a:br>
            <a:r>
              <a:rPr lang="ja" sz="800"/>
              <a:t>プロンプトエンジニアリングを使用</a:t>
            </a:r>
            <a:br>
              <a:rPr lang="ja" sz="800"/>
            </a:br>
            <a:r>
              <a:rPr lang="ja" sz="800"/>
              <a:t>4. データ拡張：</a:t>
            </a:r>
            <a:br>
              <a:rPr lang="ja" sz="800"/>
            </a:br>
            <a:r>
              <a:rPr lang="ja" sz="800"/>
              <a:t>専門領域のコード生成のために</a:t>
            </a:r>
            <a:br>
              <a:rPr lang="ja" sz="800"/>
            </a:br>
            <a:r>
              <a:rPr lang="ja" sz="800"/>
              <a:t>llama2ベースの微調整を使用して、</a:t>
            </a:r>
            <a:br>
              <a:rPr lang="ja" sz="800"/>
            </a:br>
            <a:r>
              <a:rPr lang="ja" sz="800"/>
              <a:t>少数のスクリプトやデータから</a:t>
            </a:r>
            <a:br>
              <a:rPr lang="ja" sz="800"/>
            </a:br>
            <a:r>
              <a:rPr lang="ja" sz="800"/>
              <a:t>大量のスクリプトを生成する手法。</a:t>
            </a:r>
            <a:br>
              <a:rPr lang="ja" sz="1100"/>
            </a:br>
            <a:r>
              <a:rPr lang="ja" sz="1122" u="sng"/>
              <a:t>結果</a:t>
            </a:r>
            <a:br>
              <a:rPr lang="ja" sz="1122"/>
            </a:br>
            <a:r>
              <a:rPr lang="ja" sz="722"/>
              <a:t>提案された手法を使用することで、</a:t>
            </a:r>
            <a:br>
              <a:rPr lang="ja" sz="722"/>
            </a:br>
            <a:r>
              <a:rPr lang="ja" sz="722"/>
              <a:t>特定領域アプリケーションからLLMから関連するコンテンツを</a:t>
            </a:r>
            <a:br>
              <a:rPr lang="ja" sz="722"/>
            </a:br>
            <a:r>
              <a:rPr lang="ja" sz="722"/>
              <a:t>取得する精度が向上することが示されています。</a:t>
            </a:r>
            <a:br>
              <a:rPr lang="ja" sz="722"/>
            </a:br>
            <a:r>
              <a:rPr lang="ja" sz="722"/>
              <a:t>様々なプロンプト技術を使用した場合、</a:t>
            </a:r>
            <a:br>
              <a:rPr lang="ja" sz="722"/>
            </a:br>
            <a:r>
              <a:rPr lang="ja" sz="722"/>
              <a:t>単純から中程度の複雑なタスクの精度は約70％です。</a:t>
            </a:r>
            <a:br>
              <a:rPr lang="ja" sz="722"/>
            </a:br>
            <a:r>
              <a:rPr lang="ja" sz="722"/>
              <a:t>さらに、この手法がこれらの手法で</a:t>
            </a:r>
            <a:br>
              <a:rPr lang="ja" sz="722"/>
            </a:br>
            <a:r>
              <a:rPr lang="ja" sz="722"/>
              <a:t>特定領域コード生成の効果を初めて向上させるものであると</a:t>
            </a:r>
            <a:br>
              <a:rPr lang="ja" sz="722"/>
            </a:br>
            <a:r>
              <a:rPr lang="ja" sz="722"/>
              <a:t>論文では主張しています。</a:t>
            </a:r>
            <a:endParaRPr sz="622"/>
          </a:p>
        </p:txBody>
      </p:sp>
      <p:pic>
        <p:nvPicPr>
          <p:cNvPr id="568" name="Google Shape;568;p78"/>
          <p:cNvPicPr preferRelativeResize="0"/>
          <p:nvPr/>
        </p:nvPicPr>
        <p:blipFill>
          <a:blip r:embed="rId3">
            <a:alphaModFix/>
          </a:blip>
          <a:stretch>
            <a:fillRect/>
          </a:stretch>
        </p:blipFill>
        <p:spPr>
          <a:xfrm>
            <a:off x="3143338" y="2193700"/>
            <a:ext cx="2387691" cy="2850499"/>
          </a:xfrm>
          <a:prstGeom prst="rect">
            <a:avLst/>
          </a:prstGeom>
          <a:noFill/>
          <a:ln>
            <a:noFill/>
          </a:ln>
        </p:spPr>
      </p:pic>
      <p:pic>
        <p:nvPicPr>
          <p:cNvPr id="569" name="Google Shape;569;p78"/>
          <p:cNvPicPr preferRelativeResize="0"/>
          <p:nvPr/>
        </p:nvPicPr>
        <p:blipFill>
          <a:blip r:embed="rId4">
            <a:alphaModFix/>
          </a:blip>
          <a:stretch>
            <a:fillRect/>
          </a:stretch>
        </p:blipFill>
        <p:spPr>
          <a:xfrm>
            <a:off x="3068744" y="757975"/>
            <a:ext cx="2606574" cy="1393900"/>
          </a:xfrm>
          <a:prstGeom prst="rect">
            <a:avLst/>
          </a:prstGeom>
          <a:noFill/>
          <a:ln>
            <a:noFill/>
          </a:ln>
        </p:spPr>
      </p:pic>
      <p:pic>
        <p:nvPicPr>
          <p:cNvPr id="570" name="Google Shape;570;p78"/>
          <p:cNvPicPr preferRelativeResize="0"/>
          <p:nvPr/>
        </p:nvPicPr>
        <p:blipFill>
          <a:blip r:embed="rId5">
            <a:alphaModFix/>
          </a:blip>
          <a:stretch>
            <a:fillRect/>
          </a:stretch>
        </p:blipFill>
        <p:spPr>
          <a:xfrm>
            <a:off x="5903175" y="799800"/>
            <a:ext cx="3101424" cy="4202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369" u="sng"/>
              <a:t>Topics, Authors, and Networks in Large Language Model Research: Trends from a Survey of 17K arXiv Papers 2023</a:t>
            </a:r>
            <a:r>
              <a:rPr lang="ja" sz="1569" u="sng"/>
              <a:t> </a:t>
            </a:r>
            <a:endParaRPr sz="1569" u="sng"/>
          </a:p>
          <a:p>
            <a:pPr indent="0" lvl="0" marL="0" rtl="0" algn="l">
              <a:spcBef>
                <a:spcPts val="1200"/>
              </a:spcBef>
              <a:spcAft>
                <a:spcPts val="0"/>
              </a:spcAft>
              <a:buSzPts val="1018"/>
              <a:buNone/>
            </a:pPr>
            <a:r>
              <a:rPr lang="ja" sz="1200"/>
              <a:t>概要</a:t>
            </a:r>
            <a:br>
              <a:rPr lang="ja" sz="1200"/>
            </a:br>
            <a:r>
              <a:rPr lang="ja" sz="822"/>
              <a:t>LLMに対する網羅的な評価分析を実施し、主要なカテゴリとサブカテゴリは次の図のようになりました</a:t>
            </a:r>
            <a:br>
              <a:rPr lang="ja" sz="822"/>
            </a:br>
            <a:r>
              <a:rPr lang="ja" sz="822"/>
              <a:t>https://github.com/tjunlp-lab/Awesome-LLMs-Evaluation-Papers</a:t>
            </a:r>
            <a:endParaRPr sz="822"/>
          </a:p>
          <a:p>
            <a:pPr indent="0" lvl="0" marL="0" rtl="0" algn="l">
              <a:spcBef>
                <a:spcPts val="1200"/>
              </a:spcBef>
              <a:spcAft>
                <a:spcPts val="0"/>
              </a:spcAft>
              <a:buSzPts val="1018"/>
              <a:buNone/>
            </a:pPr>
            <a:r>
              <a:rPr lang="ja" sz="1122"/>
              <a:t>ガイドライン</a:t>
            </a:r>
            <a:br>
              <a:rPr lang="ja" sz="1122"/>
            </a:br>
            <a:r>
              <a:rPr lang="ja" sz="800"/>
              <a:t>人間の価値観との一致を評価する増えつつあり、リン的な面も含めたモデル応用がされる</a:t>
            </a:r>
            <a:endParaRPr sz="800"/>
          </a:p>
          <a:p>
            <a:pPr indent="0" lvl="0" marL="0" rtl="0" algn="l">
              <a:spcBef>
                <a:spcPts val="1200"/>
              </a:spcBef>
              <a:spcAft>
                <a:spcPts val="0"/>
              </a:spcAft>
              <a:buSzPts val="1018"/>
              <a:buNone/>
            </a:pPr>
            <a:r>
              <a:rPr lang="ja" sz="1100"/>
              <a:t>安全性</a:t>
            </a:r>
            <a:br>
              <a:rPr lang="ja" sz="800"/>
            </a:br>
            <a:r>
              <a:rPr lang="ja" sz="800"/>
              <a:t>バイアスの増幅、誤情報の拡散、プライバシーの侵害などに対する評価が必要</a:t>
            </a:r>
            <a:endParaRPr sz="800"/>
          </a:p>
          <a:p>
            <a:pPr indent="0" lvl="0" marL="0" rtl="0" algn="l">
              <a:spcBef>
                <a:spcPts val="1200"/>
              </a:spcBef>
              <a:spcAft>
                <a:spcPts val="0"/>
              </a:spcAft>
              <a:buSzPts val="1018"/>
              <a:buNone/>
            </a:pPr>
            <a:r>
              <a:rPr lang="ja" sz="1100"/>
              <a:t>特化型LLM</a:t>
            </a:r>
            <a:br>
              <a:rPr lang="ja" sz="800"/>
            </a:br>
            <a:r>
              <a:rPr lang="ja" sz="800"/>
              <a:t>特定ドメインやタスクに特化したLLMもあるが評価には専門的なアプローチが必要で</a:t>
            </a:r>
            <a:br>
              <a:rPr lang="ja" sz="800"/>
            </a:br>
            <a:r>
              <a:rPr lang="ja" sz="800"/>
              <a:t>高度な知識や専門的な推論機能を有したモデルを作成する必要がある</a:t>
            </a:r>
            <a:endParaRPr sz="800"/>
          </a:p>
          <a:p>
            <a:pPr indent="0" lvl="0" marL="0" rtl="0" algn="l">
              <a:spcBef>
                <a:spcPts val="1200"/>
              </a:spcBef>
              <a:spcAft>
                <a:spcPts val="1200"/>
              </a:spcAft>
              <a:buSzPts val="1018"/>
              <a:buNone/>
            </a:pPr>
            <a:r>
              <a:rPr lang="ja" sz="800"/>
              <a:t>LLMの評価は複雑で多面的で今後統一された基準や仕組みが必要になり、新しい評価基準が必要</a:t>
            </a:r>
            <a:br>
              <a:rPr lang="ja" sz="800"/>
            </a:br>
            <a:endParaRPr sz="800"/>
          </a:p>
        </p:txBody>
      </p:sp>
      <p:pic>
        <p:nvPicPr>
          <p:cNvPr id="96" name="Google Shape;96;p19"/>
          <p:cNvPicPr preferRelativeResize="0"/>
          <p:nvPr/>
        </p:nvPicPr>
        <p:blipFill>
          <a:blip r:embed="rId3">
            <a:alphaModFix/>
          </a:blip>
          <a:stretch>
            <a:fillRect/>
          </a:stretch>
        </p:blipFill>
        <p:spPr>
          <a:xfrm>
            <a:off x="4932575" y="632775"/>
            <a:ext cx="4211424" cy="4211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0"/>
            <a:ext cx="9144000" cy="504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1018"/>
              <a:buNone/>
            </a:pPr>
            <a:r>
              <a:rPr lang="ja" sz="1569" u="sng"/>
              <a:t>AnomalyGPT: Detecting Industrial Anomalies using Large Vision-Language Models 2023 </a:t>
            </a:r>
            <a:endParaRPr sz="1569" u="sng"/>
          </a:p>
          <a:p>
            <a:pPr indent="0" lvl="0" marL="0" rtl="0" algn="l">
              <a:spcBef>
                <a:spcPts val="1200"/>
              </a:spcBef>
              <a:spcAft>
                <a:spcPts val="0"/>
              </a:spcAft>
              <a:buSzPts val="1018"/>
              <a:buNone/>
            </a:pPr>
            <a:r>
              <a:rPr lang="ja" sz="1200"/>
              <a:t>概要</a:t>
            </a:r>
            <a:br>
              <a:rPr lang="ja" sz="1200"/>
            </a:br>
            <a:r>
              <a:rPr lang="ja" sz="822"/>
              <a:t>ビジョン・ランゲージモデル（LVLMs）、例えばMiniGPT-4やLLaVAは、</a:t>
            </a:r>
            <a:br>
              <a:rPr lang="ja" sz="822"/>
            </a:br>
            <a:r>
              <a:rPr lang="ja" sz="822"/>
              <a:t>一般的な画像分類で高い性能を発揮していますが、</a:t>
            </a:r>
            <a:br>
              <a:rPr lang="ja" sz="822"/>
            </a:br>
            <a:r>
              <a:rPr lang="ja" sz="822"/>
              <a:t>産業用異常検出（IAD）のような特定のタスクでは限界がありました。</a:t>
            </a:r>
            <a:br>
              <a:rPr lang="ja" sz="822"/>
            </a:br>
            <a:r>
              <a:rPr lang="ja" sz="822"/>
              <a:t>そこで、異常画像をシミュレートして対応する説明を生成し、</a:t>
            </a:r>
            <a:br>
              <a:rPr lang="ja" sz="822"/>
            </a:br>
            <a:r>
              <a:rPr lang="ja" sz="822"/>
              <a:t>画像デコーダーを使用して、細かいセマンティック（意味）取得</a:t>
            </a:r>
            <a:br>
              <a:rPr lang="ja" sz="822"/>
            </a:br>
            <a:r>
              <a:rPr lang="ja" sz="822"/>
              <a:t>prompt learnerを設計し、プロンプトを使ってLVLMを微調整してAnomalyGPTとします</a:t>
            </a:r>
            <a:br>
              <a:rPr lang="ja" sz="822"/>
            </a:br>
            <a:r>
              <a:rPr lang="ja" sz="822"/>
              <a:t>(Visual Classification via Description from Large Language Modelsの異常検知版)</a:t>
            </a:r>
            <a:br>
              <a:rPr lang="ja" sz="822"/>
            </a:br>
            <a:r>
              <a:rPr lang="ja" sz="822"/>
              <a:t>AnomalyGPTを閾値調整に使うことで異常の存在と位置を直接評価することでSOTA。</a:t>
            </a:r>
            <a:endParaRPr sz="822"/>
          </a:p>
          <a:p>
            <a:pPr indent="0" lvl="0" marL="0" rtl="0" algn="l">
              <a:spcBef>
                <a:spcPts val="1200"/>
              </a:spcBef>
              <a:spcAft>
                <a:spcPts val="0"/>
              </a:spcAft>
              <a:buSzPts val="1018"/>
              <a:buNone/>
            </a:pPr>
            <a:r>
              <a:rPr lang="ja" sz="1200"/>
              <a:t>新規性・差分</a:t>
            </a:r>
            <a:br>
              <a:rPr lang="ja" sz="1200"/>
            </a:br>
            <a:r>
              <a:rPr lang="ja" sz="800"/>
              <a:t>異常スコア（Anomaly Score）の他に異常判断（Anomaly Judgement）で</a:t>
            </a:r>
            <a:br>
              <a:rPr lang="ja" sz="800"/>
            </a:br>
            <a:r>
              <a:rPr lang="ja" sz="800"/>
              <a:t>異常の有無と位置を評価したり複数回の会話によるより詳細な分析が行えること</a:t>
            </a:r>
            <a:br>
              <a:rPr lang="ja" sz="800"/>
            </a:br>
            <a:r>
              <a:rPr lang="ja" sz="800"/>
              <a:t>対話で異常検出ができること、プロンプトやOneshotを使うことで</a:t>
            </a:r>
            <a:br>
              <a:rPr lang="ja" sz="800"/>
            </a:br>
            <a:r>
              <a:rPr lang="ja" sz="800"/>
              <a:t>学習データが少なくとも異常検出ができます。</a:t>
            </a:r>
            <a:endParaRPr sz="800"/>
          </a:p>
          <a:p>
            <a:pPr indent="0" lvl="0" marL="0" rtl="0" algn="l">
              <a:spcBef>
                <a:spcPts val="1200"/>
              </a:spcBef>
              <a:spcAft>
                <a:spcPts val="0"/>
              </a:spcAft>
              <a:buSzPts val="1018"/>
              <a:buNone/>
            </a:pPr>
            <a:r>
              <a:rPr lang="ja" sz="1200"/>
              <a:t>手法</a:t>
            </a:r>
            <a:br>
              <a:rPr lang="ja" sz="1200"/>
            </a:br>
            <a:r>
              <a:rPr lang="ja" sz="822"/>
              <a:t>画像はAnomalyGPTのアーキテクチャです。</a:t>
            </a:r>
            <a:br>
              <a:rPr lang="ja" sz="822"/>
            </a:br>
            <a:r>
              <a:rPr lang="ja" sz="822"/>
              <a:t>imge encoder で抽出された特徴は、Linear層を通り埋め込みベクトルになります</a:t>
            </a:r>
            <a:br>
              <a:rPr lang="ja" sz="822"/>
            </a:br>
            <a:r>
              <a:rPr lang="ja" sz="822"/>
              <a:t>この埋め込みベクトルをLLMが見て回答を行います</a:t>
            </a:r>
            <a:br>
              <a:rPr lang="ja" sz="822"/>
            </a:br>
            <a:r>
              <a:rPr lang="ja" sz="822"/>
              <a:t>中間層で抽出された特徴量はテキスト特徴と共にデコーダーに供給され、</a:t>
            </a:r>
            <a:br>
              <a:rPr lang="ja" sz="822"/>
            </a:br>
            <a:r>
              <a:rPr lang="ja" sz="822"/>
              <a:t>ピクセルレベルで異常箇所を生成します。</a:t>
            </a:r>
            <a:br>
              <a:rPr lang="ja" sz="822"/>
            </a:br>
            <a:r>
              <a:rPr lang="ja" sz="822"/>
              <a:t>few-shot で入力された正常な画像から入力画像の比較を距離で行うことで</a:t>
            </a:r>
            <a:br>
              <a:rPr lang="ja" sz="822"/>
            </a:br>
            <a:r>
              <a:rPr lang="ja" sz="822"/>
              <a:t>異常箇所を特定します</a:t>
            </a:r>
            <a:br>
              <a:rPr lang="ja" sz="822"/>
            </a:br>
            <a:r>
              <a:rPr lang="ja" sz="822"/>
              <a:t>Data Augmentationとしてランダムに画像からブロック領域を切り出して、</a:t>
            </a:r>
            <a:br>
              <a:rPr lang="ja" sz="822"/>
            </a:br>
            <a:r>
              <a:rPr lang="ja" sz="822"/>
              <a:t>別の画像のランダムな位置に張ることで異常データの作成を行います</a:t>
            </a:r>
            <a:br>
              <a:rPr lang="ja" sz="822"/>
            </a:br>
            <a:r>
              <a:rPr lang="ja" sz="822"/>
              <a:t>この画像を説明するテキストと画像内の異常の有無についての説明テキストをLLMで生成</a:t>
            </a:r>
            <a:endParaRPr sz="822"/>
          </a:p>
          <a:p>
            <a:pPr indent="0" lvl="0" marL="0" rtl="0" algn="l">
              <a:spcBef>
                <a:spcPts val="1200"/>
              </a:spcBef>
              <a:spcAft>
                <a:spcPts val="1200"/>
              </a:spcAft>
              <a:buSzPts val="1018"/>
              <a:buNone/>
            </a:pPr>
            <a:r>
              <a:rPr lang="ja" sz="822"/>
              <a:t>損失関数</a:t>
            </a:r>
            <a:br>
              <a:rPr lang="ja" sz="822"/>
            </a:br>
            <a:r>
              <a:rPr lang="ja" sz="822"/>
              <a:t>デコーダとプロンプトを学習するためにクロスエントロピー損失、フォーカル損失</a:t>
            </a:r>
            <a:br>
              <a:rPr lang="ja" sz="822"/>
            </a:br>
            <a:r>
              <a:rPr lang="ja" sz="822"/>
              <a:t>ダイス損失 。後者の二つは、デコーダーのピクセルレベルでの局在精度を高めるために</a:t>
            </a:r>
            <a:endParaRPr sz="822"/>
          </a:p>
        </p:txBody>
      </p:sp>
      <p:sp>
        <p:nvSpPr>
          <p:cNvPr id="102" name="Google Shape;102;p20"/>
          <p:cNvSpPr txBox="1"/>
          <p:nvPr/>
        </p:nvSpPr>
        <p:spPr>
          <a:xfrm>
            <a:off x="4281750" y="588225"/>
            <a:ext cx="4814700" cy="45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700">
                <a:solidFill>
                  <a:schemeClr val="accent3"/>
                </a:solidFill>
                <a:latin typeface="Proxima Nova"/>
                <a:ea typeface="Proxima Nova"/>
                <a:cs typeface="Proxima Nova"/>
                <a:sym typeface="Proxima Nova"/>
              </a:rPr>
              <a:t>クロスエントロピー損失</a:t>
            </a: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生成された文章と正解文章との間の差を定量化</a:t>
            </a: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br>
              <a:rPr lang="ja" sz="700">
                <a:solidFill>
                  <a:schemeClr val="accent3"/>
                </a:solidFill>
                <a:latin typeface="Proxima Nova"/>
                <a:ea typeface="Proxima Nova"/>
                <a:cs typeface="Proxima Nova"/>
                <a:sym typeface="Proxima Nova"/>
              </a:rPr>
            </a:br>
            <a:r>
              <a:rPr lang="ja" sz="700">
                <a:solidFill>
                  <a:schemeClr val="accent3"/>
                </a:solidFill>
                <a:latin typeface="Proxima Nova"/>
                <a:ea typeface="Proxima Nova"/>
                <a:cs typeface="Proxima Nova"/>
                <a:sym typeface="Proxima Nova"/>
              </a:rPr>
              <a:t>n:トークン数、y_iはトークンiの正解ラベル、p_iはトークンi</a:t>
            </a:r>
            <a:endParaRPr sz="7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ja" sz="800">
                <a:solidFill>
                  <a:schemeClr val="accent3"/>
                </a:solidFill>
                <a:latin typeface="Proxima Nova"/>
                <a:ea typeface="Proxima Nova"/>
                <a:cs typeface="Proxima Nova"/>
                <a:sym typeface="Proxima Nova"/>
              </a:rPr>
              <a:t>フォーカル損失</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クラスの不均衡の問題に対処するために、</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物体検出とセマセグで一般的に使用されます</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ja" sz="800">
                <a:solidFill>
                  <a:schemeClr val="accent3"/>
                </a:solidFill>
                <a:latin typeface="Proxima Nova"/>
                <a:ea typeface="Proxima Nova"/>
                <a:cs typeface="Proxima Nova"/>
                <a:sym typeface="Proxima Nova"/>
              </a:rPr>
              <a:t>ダイス損失　用途はフォーカルと一緒</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L = \alpha L_{\text{ce}} + \beta L_{\text{focal}} + </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\delta L_{\text{dice}}</a:t>
            </a:r>
            <a:endParaRPr sz="800">
              <a:solidFill>
                <a:schemeClr val="accent3"/>
              </a:solidFill>
              <a:latin typeface="Proxima Nova"/>
              <a:ea typeface="Proxima Nova"/>
              <a:cs typeface="Proxima Nova"/>
              <a:sym typeface="Proxima Nova"/>
            </a:endParaRPr>
          </a:p>
        </p:txBody>
      </p:sp>
      <p:pic>
        <p:nvPicPr>
          <p:cNvPr id="103" name="Google Shape;103;p20"/>
          <p:cNvPicPr preferRelativeResize="0"/>
          <p:nvPr/>
        </p:nvPicPr>
        <p:blipFill>
          <a:blip r:embed="rId3">
            <a:alphaModFix/>
          </a:blip>
          <a:stretch>
            <a:fillRect/>
          </a:stretch>
        </p:blipFill>
        <p:spPr>
          <a:xfrm>
            <a:off x="4348213" y="466600"/>
            <a:ext cx="4681774" cy="2356874"/>
          </a:xfrm>
          <a:prstGeom prst="rect">
            <a:avLst/>
          </a:prstGeom>
          <a:noFill/>
          <a:ln>
            <a:noFill/>
          </a:ln>
        </p:spPr>
      </p:pic>
      <p:pic>
        <p:nvPicPr>
          <p:cNvPr id="104" name="Google Shape;104;p20"/>
          <p:cNvPicPr preferRelativeResize="0"/>
          <p:nvPr/>
        </p:nvPicPr>
        <p:blipFill>
          <a:blip r:embed="rId4">
            <a:alphaModFix/>
          </a:blip>
          <a:stretch>
            <a:fillRect/>
          </a:stretch>
        </p:blipFill>
        <p:spPr>
          <a:xfrm>
            <a:off x="6648153" y="2892150"/>
            <a:ext cx="2495724" cy="2035100"/>
          </a:xfrm>
          <a:prstGeom prst="rect">
            <a:avLst/>
          </a:prstGeom>
          <a:noFill/>
          <a:ln>
            <a:noFill/>
          </a:ln>
        </p:spPr>
      </p:pic>
      <p:sp>
        <p:nvSpPr>
          <p:cNvPr id="105" name="Google Shape;105;p20"/>
          <p:cNvSpPr txBox="1"/>
          <p:nvPr/>
        </p:nvSpPr>
        <p:spPr>
          <a:xfrm>
            <a:off x="4281750" y="3157700"/>
            <a:ext cx="23664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\sum_{i=1}^{n} y_i \log(p_i)</a:t>
            </a:r>
            <a:endParaRPr sz="900">
              <a:latin typeface="Proxima Nova"/>
              <a:ea typeface="Proxima Nova"/>
              <a:cs typeface="Proxima Nova"/>
              <a:sym typeface="Proxima Nova"/>
            </a:endParaRPr>
          </a:p>
        </p:txBody>
      </p:sp>
      <p:sp>
        <p:nvSpPr>
          <p:cNvPr id="106" name="Google Shape;106;p20"/>
          <p:cNvSpPr txBox="1"/>
          <p:nvPr/>
        </p:nvSpPr>
        <p:spPr>
          <a:xfrm>
            <a:off x="4348225" y="4141925"/>
            <a:ext cx="22146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latin typeface="Proxima Nova"/>
                <a:ea typeface="Proxima Nova"/>
                <a:cs typeface="Proxima Nova"/>
                <a:sym typeface="Proxima Nova"/>
              </a:rPr>
              <a:t>L_{\text{focal}} = - \frac{1}{n} \sum_{i=1}^{n} (1 - p_i)^\gamma \log(p_i)</a:t>
            </a:r>
            <a:endParaRPr sz="9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0"/>
            <a:ext cx="9144000" cy="50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ja" sz="1569" u="sng"/>
              <a:t>An Empirical Study of NetOps Capability of Pre-Trained Large Language Models</a:t>
            </a:r>
            <a:r>
              <a:rPr lang="ja" sz="1569" u="sng"/>
              <a:t> 2023  </a:t>
            </a:r>
            <a:r>
              <a:rPr lang="ja" sz="1569" u="sng"/>
              <a:t>要約プログラム</a:t>
            </a:r>
            <a:endParaRPr sz="1569" u="sng"/>
          </a:p>
          <a:p>
            <a:pPr indent="0" lvl="0" marL="0" rtl="0" algn="l">
              <a:spcBef>
                <a:spcPts val="1200"/>
              </a:spcBef>
              <a:spcAft>
                <a:spcPts val="0"/>
              </a:spcAft>
              <a:buSzPts val="1018"/>
              <a:buNone/>
            </a:pPr>
            <a:r>
              <a:rPr lang="ja" sz="1200"/>
              <a:t>概要</a:t>
            </a:r>
            <a:br>
              <a:rPr lang="ja" sz="1200"/>
            </a:br>
            <a:r>
              <a:rPr lang="ja" sz="822"/>
              <a:t>LLMのネットワーク運用（NetOps）能力の実証研究</a:t>
            </a:r>
            <a:br>
              <a:rPr lang="ja" sz="822"/>
            </a:br>
            <a:r>
              <a:rPr lang="ja" sz="822"/>
              <a:t>NetOpsに関連する5,732の質問を含む26の一般的なLLMモデルを評価</a:t>
            </a:r>
            <a:br>
              <a:rPr lang="ja" sz="822"/>
            </a:br>
            <a:r>
              <a:rPr lang="ja" sz="822"/>
              <a:t>GPT-4はNetOpsの認定試験に合格するほどの高い精度を達成していますが、</a:t>
            </a:r>
            <a:br>
              <a:rPr lang="ja" sz="822"/>
            </a:br>
            <a:r>
              <a:rPr lang="ja" sz="822"/>
              <a:t>他のモデルは精度が低い結果。</a:t>
            </a:r>
            <a:endParaRPr sz="822"/>
          </a:p>
          <a:p>
            <a:pPr indent="0" lvl="0" marL="0" rtl="0" algn="l">
              <a:spcBef>
                <a:spcPts val="1200"/>
              </a:spcBef>
              <a:spcAft>
                <a:spcPts val="0"/>
              </a:spcAft>
              <a:buSzPts val="1018"/>
              <a:buNone/>
            </a:pPr>
            <a:r>
              <a:rPr lang="ja" sz="1200"/>
              <a:t>新規性・差分</a:t>
            </a:r>
            <a:br>
              <a:rPr lang="ja" sz="1200"/>
            </a:br>
            <a:r>
              <a:rPr lang="ja" sz="800"/>
              <a:t>NetOpsに関連する選択問題をLLMに回答させた結果を評価し精確性を評価した</a:t>
            </a:r>
            <a:br>
              <a:rPr lang="ja" sz="800"/>
            </a:br>
            <a:r>
              <a:rPr lang="ja" sz="800"/>
              <a:t>LLMの出力の多様性を解消するために、異なる言語モデルに対して適切な</a:t>
            </a:r>
            <a:br>
              <a:rPr lang="ja" sz="800"/>
            </a:br>
            <a:r>
              <a:rPr lang="ja" sz="800"/>
              <a:t>プロンプトエンジニアリングと後処理を適用し、正常な評価タスクの完了を保証</a:t>
            </a:r>
            <a:endParaRPr sz="800"/>
          </a:p>
          <a:p>
            <a:pPr indent="0" lvl="0" marL="0" rtl="0" algn="l">
              <a:spcBef>
                <a:spcPts val="1200"/>
              </a:spcBef>
              <a:spcAft>
                <a:spcPts val="1200"/>
              </a:spcAft>
              <a:buSzPts val="1018"/>
              <a:buNone/>
            </a:pPr>
            <a:r>
              <a:rPr lang="ja" sz="1200"/>
              <a:t>手法</a:t>
            </a:r>
            <a:br>
              <a:rPr lang="ja" sz="1200"/>
            </a:br>
            <a:r>
              <a:rPr lang="ja" sz="822"/>
              <a:t>評価対象のモデルは、OpenAI、Meta、UAE TII、清華大学、Fudan大学、</a:t>
            </a:r>
            <a:br>
              <a:rPr lang="ja" sz="822"/>
            </a:br>
            <a:r>
              <a:rPr lang="ja" sz="822"/>
              <a:t>Baichuan Inc.など6つの機関または企業によって開発されたモデル</a:t>
            </a:r>
            <a:br>
              <a:rPr lang="ja" sz="822"/>
            </a:br>
            <a:r>
              <a:rPr lang="ja" sz="822"/>
              <a:t>ネットワークセキュリティの質問に関して、6,000以上の質問を収集</a:t>
            </a:r>
            <a:br>
              <a:rPr lang="ja" sz="822"/>
            </a:br>
            <a:r>
              <a:rPr lang="ja" sz="822"/>
              <a:t>ファインチューニング方法として、計算リソースの制約から、</a:t>
            </a:r>
            <a:br>
              <a:rPr lang="ja" sz="822"/>
            </a:br>
            <a:r>
              <a:rPr lang="ja" sz="822"/>
              <a:t>8ビットの量子化およびLow Rank Adaptation（LoRA）を使用</a:t>
            </a:r>
            <a:br>
              <a:rPr lang="ja" sz="822"/>
            </a:br>
            <a:endParaRPr sz="1065">
              <a:solidFill>
                <a:srgbClr val="4A86E8"/>
              </a:solidFill>
            </a:endParaRPr>
          </a:p>
        </p:txBody>
      </p:sp>
      <p:pic>
        <p:nvPicPr>
          <p:cNvPr id="112" name="Google Shape;112;p21"/>
          <p:cNvPicPr preferRelativeResize="0"/>
          <p:nvPr/>
        </p:nvPicPr>
        <p:blipFill>
          <a:blip r:embed="rId3">
            <a:alphaModFix/>
          </a:blip>
          <a:stretch>
            <a:fillRect/>
          </a:stretch>
        </p:blipFill>
        <p:spPr>
          <a:xfrm>
            <a:off x="113450" y="3330725"/>
            <a:ext cx="3574575" cy="1631875"/>
          </a:xfrm>
          <a:prstGeom prst="rect">
            <a:avLst/>
          </a:prstGeom>
          <a:noFill/>
          <a:ln>
            <a:noFill/>
          </a:ln>
        </p:spPr>
      </p:pic>
      <p:sp>
        <p:nvSpPr>
          <p:cNvPr id="113" name="Google Shape;113;p21"/>
          <p:cNvSpPr txBox="1"/>
          <p:nvPr/>
        </p:nvSpPr>
        <p:spPr>
          <a:xfrm>
            <a:off x="3856100" y="397200"/>
            <a:ext cx="51525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ja" sz="800">
                <a:solidFill>
                  <a:schemeClr val="accent3"/>
                </a:solidFill>
                <a:latin typeface="Proxima Nova"/>
                <a:ea typeface="Proxima Nova"/>
                <a:cs typeface="Proxima Nova"/>
                <a:sym typeface="Proxima Nova"/>
              </a:rPr>
              <a:t>評価プロセスは、プロンプトの生成、モデルの推論、ポストプロセッシングの3つのステップで行われます。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プロンプトの生成では、ゼロショットプロンプトやフューショットプロンプトなど、4つのタイプのプロンプトを使用</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既存の研究では、Chain of Thought (CoT)という手法が生成モデルの結果に大きな影響を与えることが示されています。したがって、Few-shot-CoTという手法も評価に含めました。</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Few-shot-CoTでは、少数のChain of Thoughtの実演例を提供し、言語モデルの推論結果に影響を与えます。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さらに、Retrieval-Augmented Generation (RAG)の手法も評価に含めました。プロンプトエンジニアリングの分野では、情報検索技術を活用してLLMのメモリを強化する手法が注目されています</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評価では、抽出した回答ラベルと正解との一致度を計算し、多肢選択問題の精度を評価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また、非多肢選択問題の場合には、BLEUスコアとROUGEスコアを使用して出力の品質を評価</a:t>
            </a:r>
            <a:br>
              <a:rPr lang="ja" sz="800">
                <a:solidFill>
                  <a:schemeClr val="accent3"/>
                </a:solidFill>
                <a:latin typeface="Proxima Nova"/>
                <a:ea typeface="Proxima Nova"/>
                <a:cs typeface="Proxima Nova"/>
                <a:sym typeface="Proxima Nova"/>
              </a:rPr>
            </a:br>
            <a:r>
              <a:rPr lang="ja" sz="800">
                <a:solidFill>
                  <a:schemeClr val="accent3"/>
                </a:solidFill>
                <a:latin typeface="Proxima Nova"/>
                <a:ea typeface="Proxima Nova"/>
                <a:cs typeface="Proxima Nova"/>
                <a:sym typeface="Proxima Nova"/>
              </a:rPr>
              <a:t>多くの質問が多肢選択問題であるため、主にその評価に焦点を当てました</a:t>
            </a:r>
            <a:r>
              <a:rPr lang="ja" sz="800">
                <a:solidFill>
                  <a:schemeClr val="accent3"/>
                </a:solidFill>
                <a:latin typeface="Proxima Nova"/>
                <a:ea typeface="Proxima Nova"/>
                <a:cs typeface="Proxima Nova"/>
                <a:sym typeface="Proxima Nova"/>
              </a:rPr>
              <a:t>。</a:t>
            </a:r>
            <a:endParaRPr sz="800">
              <a:solidFill>
                <a:schemeClr val="accent3"/>
              </a:solidFill>
              <a:latin typeface="Proxima Nova"/>
              <a:ea typeface="Proxima Nova"/>
              <a:cs typeface="Proxima Nova"/>
              <a:sym typeface="Proxima Nova"/>
            </a:endParaRPr>
          </a:p>
        </p:txBody>
      </p:sp>
      <p:pic>
        <p:nvPicPr>
          <p:cNvPr id="114" name="Google Shape;114;p21"/>
          <p:cNvPicPr preferRelativeResize="0"/>
          <p:nvPr/>
        </p:nvPicPr>
        <p:blipFill>
          <a:blip r:embed="rId4">
            <a:alphaModFix/>
          </a:blip>
          <a:stretch>
            <a:fillRect/>
          </a:stretch>
        </p:blipFill>
        <p:spPr>
          <a:xfrm>
            <a:off x="4260712" y="2121000"/>
            <a:ext cx="4343274" cy="27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F0F0F0"/>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